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2" r:id="rId2"/>
  </p:sldMasterIdLst>
  <p:notesMasterIdLst>
    <p:notesMasterId r:id="rId19"/>
  </p:notesMasterIdLst>
  <p:sldIdLst>
    <p:sldId id="256" r:id="rId3"/>
    <p:sldId id="268" r:id="rId4"/>
    <p:sldId id="459" r:id="rId5"/>
    <p:sldId id="460" r:id="rId6"/>
    <p:sldId id="461" r:id="rId7"/>
    <p:sldId id="462" r:id="rId8"/>
    <p:sldId id="463" r:id="rId9"/>
    <p:sldId id="464" r:id="rId10"/>
    <p:sldId id="465" r:id="rId11"/>
    <p:sldId id="466" r:id="rId12"/>
    <p:sldId id="439" r:id="rId13"/>
    <p:sldId id="443" r:id="rId14"/>
    <p:sldId id="438" r:id="rId15"/>
    <p:sldId id="441" r:id="rId16"/>
    <p:sldId id="442" r:id="rId17"/>
    <p:sldId id="45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8DA"/>
    <a:srgbClr val="879CC5"/>
    <a:srgbClr val="A2B8E2"/>
    <a:srgbClr val="F9DD89"/>
    <a:srgbClr val="7E38B6"/>
    <a:srgbClr val="FF948F"/>
    <a:srgbClr val="E08480"/>
    <a:srgbClr val="EFF019"/>
    <a:srgbClr val="B8BC1B"/>
    <a:srgbClr val="CB8C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66"/>
    <p:restoredTop sz="95921"/>
  </p:normalViewPr>
  <p:slideViewPr>
    <p:cSldViewPr snapToGrid="0" snapToObjects="1">
      <p:cViewPr varScale="1">
        <p:scale>
          <a:sx n="110" d="100"/>
          <a:sy n="110" d="100"/>
        </p:scale>
        <p:origin x="192" y="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D99669-BF0F-0141-9F07-211243A6C9AB}" type="datetimeFigureOut">
              <a:t>4/24/22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B26EF1-4187-1848-AB73-95894AED5CA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240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Amy Snyder Ohta is inviting you to a scheduled Zoom meeting.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Topic: Amy's Winter quarter classes</a:t>
            </a:r>
          </a:p>
          <a:p>
            <a:endParaRPr lang="en-US"/>
          </a:p>
          <a:p>
            <a:r>
              <a:rPr lang="en-US"/>
              <a:t>Time: This is a recurring meeting Meet anytime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Join Zoom Meeting</a:t>
            </a:r>
          </a:p>
          <a:p>
            <a:endParaRPr lang="en-US"/>
          </a:p>
          <a:p>
            <a:r>
              <a:rPr lang="en-US"/>
              <a:t>https://washington.zoom.us/j/91617852059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Meeting ID: 916 1785 2059</a:t>
            </a:r>
          </a:p>
          <a:p>
            <a:endParaRPr lang="en-US"/>
          </a:p>
          <a:p>
            <a:r>
              <a:rPr lang="en-US"/>
              <a:t>One tap mobile</a:t>
            </a:r>
          </a:p>
          <a:p>
            <a:endParaRPr lang="en-US"/>
          </a:p>
          <a:p>
            <a:r>
              <a:rPr lang="en-US"/>
              <a:t>+12532158782,,91617852059# US (Tacoma)</a:t>
            </a:r>
          </a:p>
          <a:p>
            <a:endParaRPr lang="en-US"/>
          </a:p>
          <a:p>
            <a:r>
              <a:rPr lang="en-US"/>
              <a:t>+12063379723,,91617852059# US (Seattle)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Dial by your location</a:t>
            </a:r>
          </a:p>
          <a:p>
            <a:endParaRPr lang="en-US"/>
          </a:p>
          <a:p>
            <a:r>
              <a:rPr lang="en-US"/>
              <a:t>        +1 253 215 8782 US (Tacoma)</a:t>
            </a:r>
          </a:p>
          <a:p>
            <a:endParaRPr lang="en-US"/>
          </a:p>
          <a:p>
            <a:r>
              <a:rPr lang="en-US"/>
              <a:t>        +1 206 337 9723 US (Seattle)</a:t>
            </a:r>
          </a:p>
          <a:p>
            <a:endParaRPr lang="en-US"/>
          </a:p>
          <a:p>
            <a:r>
              <a:rPr lang="en-US"/>
              <a:t>        +1 346 248 7799 US (Houston)</a:t>
            </a:r>
          </a:p>
          <a:p>
            <a:endParaRPr lang="en-US"/>
          </a:p>
          <a:p>
            <a:r>
              <a:rPr lang="en-US"/>
              <a:t>        +1 602 753 0140 US (Phoenix)</a:t>
            </a:r>
          </a:p>
          <a:p>
            <a:endParaRPr lang="en-US"/>
          </a:p>
          <a:p>
            <a:r>
              <a:rPr lang="en-US"/>
              <a:t>        +1 669 219 2599 US (San Jose)</a:t>
            </a:r>
          </a:p>
          <a:p>
            <a:endParaRPr lang="en-US"/>
          </a:p>
          <a:p>
            <a:r>
              <a:rPr lang="en-US"/>
              <a:t>        +1 669 900 6833 US (San Jose)</a:t>
            </a:r>
          </a:p>
          <a:p>
            <a:endParaRPr lang="en-US"/>
          </a:p>
          <a:p>
            <a:r>
              <a:rPr lang="en-US"/>
              <a:t>        +1 720 928 9299 US (Denver)</a:t>
            </a:r>
          </a:p>
          <a:p>
            <a:endParaRPr lang="en-US"/>
          </a:p>
          <a:p>
            <a:r>
              <a:rPr lang="en-US"/>
              <a:t>        +1 971 247 1195 US (Portland)</a:t>
            </a:r>
          </a:p>
          <a:p>
            <a:endParaRPr lang="en-US"/>
          </a:p>
          <a:p>
            <a:r>
              <a:rPr lang="en-US"/>
              <a:t>        +1 213 338 8477 US (Los Angeles)</a:t>
            </a:r>
          </a:p>
          <a:p>
            <a:endParaRPr lang="en-US"/>
          </a:p>
          <a:p>
            <a:r>
              <a:rPr lang="en-US"/>
              <a:t>        +1 301 715 8592 US (Washington DC)</a:t>
            </a:r>
          </a:p>
          <a:p>
            <a:endParaRPr lang="en-US"/>
          </a:p>
          <a:p>
            <a:r>
              <a:rPr lang="en-US"/>
              <a:t>        +1 312 626 6799 US (Chicago)</a:t>
            </a:r>
          </a:p>
          <a:p>
            <a:endParaRPr lang="en-US"/>
          </a:p>
          <a:p>
            <a:r>
              <a:rPr lang="en-US"/>
              <a:t>        +1 470 250 9358 US (Atlanta)</a:t>
            </a:r>
          </a:p>
          <a:p>
            <a:endParaRPr lang="en-US"/>
          </a:p>
          <a:p>
            <a:r>
              <a:rPr lang="en-US"/>
              <a:t>        +1 470 381 2552 US (Atlanta)</a:t>
            </a:r>
          </a:p>
          <a:p>
            <a:endParaRPr lang="en-US"/>
          </a:p>
          <a:p>
            <a:r>
              <a:rPr lang="en-US"/>
              <a:t>        +1 646 518 9805 US (New York)</a:t>
            </a:r>
          </a:p>
          <a:p>
            <a:endParaRPr lang="en-US"/>
          </a:p>
          <a:p>
            <a:r>
              <a:rPr lang="en-US"/>
              <a:t>        +1 646 876 9923 US (New York)</a:t>
            </a:r>
          </a:p>
          <a:p>
            <a:endParaRPr lang="en-US"/>
          </a:p>
          <a:p>
            <a:r>
              <a:rPr lang="en-US"/>
              <a:t>        +1 651 372 8299 US (Minnesota)</a:t>
            </a:r>
          </a:p>
          <a:p>
            <a:endParaRPr lang="en-US"/>
          </a:p>
          <a:p>
            <a:r>
              <a:rPr lang="en-US"/>
              <a:t>        +1 786 635 1003 US (Miami)</a:t>
            </a:r>
          </a:p>
          <a:p>
            <a:endParaRPr lang="en-US"/>
          </a:p>
          <a:p>
            <a:r>
              <a:rPr lang="en-US"/>
              <a:t>        +1 267 831 0333 US (Philadelphia)</a:t>
            </a:r>
          </a:p>
          <a:p>
            <a:endParaRPr lang="en-US"/>
          </a:p>
          <a:p>
            <a:r>
              <a:rPr lang="en-US"/>
              <a:t>Meeting ID: 916 1785 2059</a:t>
            </a:r>
          </a:p>
          <a:p>
            <a:endParaRPr lang="en-US"/>
          </a:p>
          <a:p>
            <a:r>
              <a:rPr lang="en-US"/>
              <a:t>Find your local number: https://washington.zoom.us/u/aciBGQPrqp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Join by SIP</a:t>
            </a:r>
          </a:p>
          <a:p>
            <a:endParaRPr lang="en-US"/>
          </a:p>
          <a:p>
            <a:r>
              <a:rPr lang="en-US"/>
              <a:t>91617852059@zoomcrc.com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Join by H.323</a:t>
            </a:r>
          </a:p>
          <a:p>
            <a:endParaRPr lang="en-US"/>
          </a:p>
          <a:p>
            <a:r>
              <a:rPr lang="en-US"/>
              <a:t>162.255.37.11 (US West)</a:t>
            </a:r>
          </a:p>
          <a:p>
            <a:endParaRPr lang="en-US"/>
          </a:p>
          <a:p>
            <a:r>
              <a:rPr lang="en-US"/>
              <a:t>162.255.36.11 (US East)</a:t>
            </a:r>
          </a:p>
          <a:p>
            <a:endParaRPr lang="en-US"/>
          </a:p>
          <a:p>
            <a:r>
              <a:rPr lang="en-US"/>
              <a:t>221.122.88.195 (China)</a:t>
            </a:r>
          </a:p>
          <a:p>
            <a:endParaRPr lang="en-US"/>
          </a:p>
          <a:p>
            <a:r>
              <a:rPr lang="en-US"/>
              <a:t>115.114.131.7 (India Mumbai)</a:t>
            </a:r>
          </a:p>
          <a:p>
            <a:endParaRPr lang="en-US"/>
          </a:p>
          <a:p>
            <a:r>
              <a:rPr lang="en-US"/>
              <a:t>115.114.115.7 (India Hyderabad)</a:t>
            </a:r>
          </a:p>
          <a:p>
            <a:endParaRPr lang="en-US"/>
          </a:p>
          <a:p>
            <a:r>
              <a:rPr lang="en-US"/>
              <a:t>213.19.144.110 (Amsterdam Netherlands)</a:t>
            </a:r>
          </a:p>
          <a:p>
            <a:endParaRPr lang="en-US"/>
          </a:p>
          <a:p>
            <a:r>
              <a:rPr lang="en-US"/>
              <a:t>213.244.140.110 (Germany)</a:t>
            </a:r>
          </a:p>
          <a:p>
            <a:endParaRPr lang="en-US"/>
          </a:p>
          <a:p>
            <a:r>
              <a:rPr lang="en-US"/>
              <a:t>103.122.166.55 (Australia Sydney)</a:t>
            </a:r>
          </a:p>
          <a:p>
            <a:endParaRPr lang="en-US"/>
          </a:p>
          <a:p>
            <a:r>
              <a:rPr lang="en-US"/>
              <a:t>103.122.167.55 (Australia Melbourne)</a:t>
            </a:r>
          </a:p>
          <a:p>
            <a:endParaRPr lang="en-US"/>
          </a:p>
          <a:p>
            <a:r>
              <a:rPr lang="en-US"/>
              <a:t>209.9.211.110 (Hong Kong SAR)</a:t>
            </a:r>
          </a:p>
          <a:p>
            <a:endParaRPr lang="en-US"/>
          </a:p>
          <a:p>
            <a:r>
              <a:rPr lang="en-US"/>
              <a:t>149.137.40.110 (Singapore)</a:t>
            </a:r>
          </a:p>
          <a:p>
            <a:endParaRPr lang="en-US"/>
          </a:p>
          <a:p>
            <a:r>
              <a:rPr lang="en-US"/>
              <a:t>64.211.144.160 (Brazil)</a:t>
            </a:r>
          </a:p>
          <a:p>
            <a:endParaRPr lang="en-US"/>
          </a:p>
          <a:p>
            <a:r>
              <a:rPr lang="en-US"/>
              <a:t>69.174.57.160 (Canada Toronto)</a:t>
            </a:r>
          </a:p>
          <a:p>
            <a:endParaRPr lang="en-US"/>
          </a:p>
          <a:p>
            <a:r>
              <a:rPr lang="en-US"/>
              <a:t>65.39.152.160 (Canada Vancouver)</a:t>
            </a:r>
          </a:p>
          <a:p>
            <a:endParaRPr lang="en-US"/>
          </a:p>
          <a:p>
            <a:r>
              <a:rPr lang="en-US"/>
              <a:t>207.226.132.110 (Japan Tokyo)</a:t>
            </a:r>
          </a:p>
          <a:p>
            <a:endParaRPr lang="en-US"/>
          </a:p>
          <a:p>
            <a:r>
              <a:rPr lang="en-US"/>
              <a:t>149.137.24.110 (Japan Osaka)</a:t>
            </a:r>
          </a:p>
          <a:p>
            <a:endParaRPr lang="en-US"/>
          </a:p>
          <a:p>
            <a:r>
              <a:rPr lang="en-US"/>
              <a:t>Meeting ID: 916 1785 2059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B26EF1-4187-1848-AB73-95894AED5CA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17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0A9D-FC4B-684E-A996-11C7097D2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BF7791-86C2-5143-8D80-5E73EB9B9C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E997B-BF1B-944B-86B2-8EE692678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54065-7F27-FA40-AA12-7E01B5575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2A430-03EE-A448-A595-D3E8D75E2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148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33C0A-81CB-EC44-A4B8-A5353D52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BA68C1-A865-754E-B711-4443204AA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370BA-7DF2-1741-A076-8BE40AE97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A0BDC-1538-374A-982E-87980DF60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A671B-1E42-5244-97A9-2A1B138D7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803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41486B-92EC-124F-AC55-6C6BB88E90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D2A2E3-8046-434D-94A4-32A0F8304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88A51-DCEB-EA40-950C-8698DBDE1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278A7-C013-8C45-91DC-320E2440E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C5C9D-0762-4F47-B6A6-202CBFDAB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2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4"/>
            <a:ext cx="10363200" cy="2387600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89682-4E1E-B94C-8589-CF05E0270767}" type="datetime1">
              <a:t>4/24/22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622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D131D-53C9-484E-A8E2-5E339A320009}" type="datetime1">
              <a:t>4/24/22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55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2" y="1709740"/>
            <a:ext cx="10515600" cy="2852737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589465"/>
            <a:ext cx="10515600" cy="1500187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E0581-2B1D-B343-ACCD-D117FCFA8834}" type="datetime1">
              <a:t>4/24/22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897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5615C-A4AD-5949-A3BF-B278DBB707BD}" type="datetime1">
              <a:t>4/24/22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39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5127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4"/>
            <a:ext cx="5157787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4"/>
            <a:ext cx="5183188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D404F-F894-3446-AAA7-39C93C872D3F}" type="datetime1">
              <a:t>4/24/22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463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87F36-202E-1B44-8270-45E5D1A434DA}" type="datetime1">
              <a:t>4/24/22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0727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3E2A-4F69-D349-8A7C-C04F578E28B3}" type="datetime1">
              <a:t>4/24/22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3747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E659-5AAC-3348-B248-D4615C8A5E9B}" type="datetime1">
              <a:t>4/24/22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45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D998-852E-D04D-AE95-3C12C0559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FBB1C-3337-4E4A-B4E4-6F767F20A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1F713-4EA3-3844-98FF-2474EC50B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B9B93-47C5-7A41-8CEA-7B2CFF2EC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DC76A-2995-8E49-9D28-E47C766B5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96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56E51-E7C1-0B45-8982-1C78BD824D94}" type="datetime1">
              <a:t>4/24/22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9549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0122-2BC9-894D-B797-9EB9049F0871}" type="datetime1">
              <a:t>4/24/22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285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98DB-6C6A-8546-8F17-A5D31C1CAD53}" type="datetime1">
              <a:t>4/24/22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34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5123D-4458-8643-8986-F57BE1CB2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59AA7-7738-C247-AA89-F76FF3862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CDB00-9FE6-C04B-BE55-72F63118B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5D7DF-B138-024F-A155-C0F14636E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0EBDC-43AE-5A40-AEA4-99783A323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002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A6826-3AD9-4A49-A9E9-BC07ACAC7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41A9C-86EB-D548-8F7F-421749BCD7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5B5070-4C6C-0F44-AB7C-5C8ACD07D3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9AF09-E01B-D849-B6A6-282CCC3AC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F99B6-D310-F640-8C9F-8CD9E5974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20608-2C21-9F46-BAF5-03AD9552F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16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36D0B-09AC-D040-8F7F-85E9587E5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BD46F-2A7E-D248-A5DE-6DCB1C7BE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4E831C-4EDE-B049-9173-580A22223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5AD3A-E849-AB4E-9D3F-69994D78FC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EF36A9-E2AA-5C43-B869-569F89A660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98B9AE-3C34-7342-82B9-B07B4C161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7C5C64-1A48-2140-9E5A-05CDBDD6D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01A95A-8B38-634D-9B16-0595D53C7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91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1687B-5145-D148-97A9-4B7FC0BFB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C21D66-A440-844C-B7C4-D700C7F14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9708C0-214B-BA45-8E25-9A05D7A61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F0447-C0F7-944F-8C38-BC4C2E9FE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964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7C383A-A94D-0249-AD41-A908CE4EF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54DD6C-82FE-3C4B-A731-313A66C35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9082BD-2868-7845-9E54-21189C676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36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2BBAC-A12B-E647-8DDD-16A991FDF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7218E-347B-9442-9CE0-F197F88D7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D924EF-4690-5541-B347-FE9E13583B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85157-0B08-7E42-9612-D51CFAD17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61BFE1-E86A-724A-9059-AFAC41E9D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30594-BBEC-854D-A5D4-FA87608E5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092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EC80-513E-3145-8F57-32A851B81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CC4557-0287-B84E-B15A-C3AC4AADD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5E72C-7AE3-8E4F-8BBB-B70E00FCF3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EAE25-AA69-814E-BBA2-F873DC56A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B78F88-6832-C447-AA9E-74C3B8E0D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07B293-D6E0-B84B-836E-B7DB712F6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18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EB5331-E172-6A48-8A95-94F6ECE9D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0CF33-E468-634B-AAFF-58D5197EA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C1B5F-149A-EF49-A4DA-EB83509B5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0B631-8C56-CE43-9F60-66BC8F804807}" type="datetimeFigureOut">
              <a:t>4/24/22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200DD-7802-7644-AEC5-03C09F0ED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3A91E-A679-F44A-BCE7-DBA023DBAA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603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C36B8-A900-754D-8D31-4267B81EECC7}" type="datetime1">
              <a:t>4/24/22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142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depts.washington.edu/llc/lr/media/view.php?id_file=25162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pts.washington.edu/llc/lr/media/view.php?id_file=25161" TargetMode="External"/><Relationship Id="rId5" Type="http://schemas.openxmlformats.org/officeDocument/2006/relationships/hyperlink" Target="https://depts.washington.edu/llc/lr/media/view.php?id_file=25160" TargetMode="External"/><Relationship Id="rId4" Type="http://schemas.openxmlformats.org/officeDocument/2006/relationships/hyperlink" Target="https://jsis.washington.edu/japan/events/?trumbaEmbed=view%3Devent%26eventid%3D159361943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D5F7E-6443-4C40-94EB-290A57D11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1645041"/>
          </a:xfrm>
        </p:spPr>
        <p:txBody>
          <a:bodyPr anchor="b">
            <a:noAutofit/>
          </a:bodyPr>
          <a:lstStyle/>
          <a:p>
            <a:pPr algn="l"/>
            <a:r>
              <a:rPr lang="en-US" sz="7200"/>
              <a:t>歌で学ぶ</a:t>
            </a:r>
            <a:br>
              <a:rPr lang="en-US" sz="7200"/>
            </a:br>
            <a:r>
              <a:rPr lang="en-US" sz="7200"/>
              <a:t>日本語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D4BC43-50C4-F149-8D6D-6E5081653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3600"/>
              <a:t>第5週、その1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506CE2A-E6EE-49B9-5E88-5BCBC96852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1687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46191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3E692CF2-6E19-883E-50BD-5AE8C8E67E88}"/>
              </a:ext>
            </a:extLst>
          </p:cNvPr>
          <p:cNvSpPr txBox="1">
            <a:spLocks/>
          </p:cNvSpPr>
          <p:nvPr/>
        </p:nvSpPr>
        <p:spPr>
          <a:xfrm>
            <a:off x="633743" y="1329266"/>
            <a:ext cx="5595851" cy="5205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60000"/>
              </a:lnSpc>
            </a:pPr>
            <a:r>
              <a:rPr lang="ja-JP" altLang="en-US"/>
              <a:t>悲しいことがあると</a:t>
            </a:r>
            <a:r>
              <a:rPr lang="en-US" altLang="ja-JP"/>
              <a:t>  </a:t>
            </a:r>
            <a:r>
              <a:rPr lang="ja-JP" altLang="en-US"/>
              <a:t> 開く皮の表紙</a:t>
            </a:r>
            <a:br>
              <a:rPr lang="en-US"/>
            </a:br>
            <a:r>
              <a:rPr lang="ja-JP" altLang="en-US"/>
              <a:t>卒業写真のあの人は やさしい目をしてる</a:t>
            </a:r>
            <a:endParaRPr lang="en-US" altLang="ja-JP"/>
          </a:p>
          <a:p>
            <a:pPr algn="l">
              <a:lnSpc>
                <a:spcPct val="160000"/>
              </a:lnSpc>
            </a:pPr>
            <a:br>
              <a:rPr lang="en-US" sz="1400"/>
            </a:br>
            <a:r>
              <a:rPr lang="ja-JP" altLang="en-US"/>
              <a:t>町でみかけたとき</a:t>
            </a:r>
            <a:r>
              <a:rPr lang="en-US" altLang="ja-JP"/>
              <a:t>  </a:t>
            </a:r>
            <a:r>
              <a:rPr lang="ja-JP" altLang="en-US"/>
              <a:t> 何も言えなかった</a:t>
            </a:r>
            <a:br>
              <a:rPr lang="en-US"/>
            </a:br>
            <a:r>
              <a:rPr lang="ja-JP" altLang="en-US"/>
              <a:t>卒業写真の面影が </a:t>
            </a:r>
            <a:r>
              <a:rPr lang="en-US" altLang="ja-JP"/>
              <a:t>  </a:t>
            </a:r>
            <a:r>
              <a:rPr lang="ja-JP" altLang="en-US"/>
              <a:t>そのままだったから</a:t>
            </a:r>
            <a:endParaRPr lang="en-US" altLang="ja-JP"/>
          </a:p>
          <a:p>
            <a:pPr algn="l">
              <a:lnSpc>
                <a:spcPct val="160000"/>
              </a:lnSpc>
            </a:pPr>
            <a:br>
              <a:rPr lang="en-US" sz="1400"/>
            </a:br>
            <a:r>
              <a:rPr lang="ja-JP" altLang="en-US"/>
              <a:t>人ごみに流されて </a:t>
            </a:r>
            <a:r>
              <a:rPr lang="en-US" altLang="ja-JP"/>
              <a:t> </a:t>
            </a:r>
            <a:r>
              <a:rPr lang="ja-JP" altLang="en-US"/>
              <a:t>変わってゆく私を</a:t>
            </a:r>
            <a:br>
              <a:rPr lang="en-US"/>
            </a:br>
            <a:r>
              <a:rPr lang="ja-JP" altLang="en-US"/>
              <a:t>あなたはときどき </a:t>
            </a:r>
            <a:r>
              <a:rPr lang="en-US" altLang="ja-JP"/>
              <a:t> </a:t>
            </a:r>
            <a:r>
              <a:rPr lang="ja-JP" altLang="en-US"/>
              <a:t>遠くでしかって</a:t>
            </a:r>
            <a:endParaRPr lang="en-US" altLang="ja-JP"/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276C82FC-B5AC-1D6E-3091-9E59ECF8DF41}"/>
              </a:ext>
            </a:extLst>
          </p:cNvPr>
          <p:cNvSpPr txBox="1">
            <a:spLocks/>
          </p:cNvSpPr>
          <p:nvPr/>
        </p:nvSpPr>
        <p:spPr>
          <a:xfrm>
            <a:off x="0" y="203200"/>
            <a:ext cx="12192000" cy="80327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卒業写真 </a:t>
            </a:r>
            <a:r>
              <a:rPr lang="ja-JP" altLang="en-US"/>
              <a:t>　・　</a:t>
            </a:r>
            <a:r>
              <a:rPr lang="en-US"/>
              <a:t>荒井由美 </a:t>
            </a:r>
            <a:r>
              <a:rPr lang="ja-JP" altLang="en-US"/>
              <a:t>　</a:t>
            </a:r>
            <a:endParaRPr lang="en-US"/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0C51A5CA-B676-D0BF-B42F-5AE30BD0AD8E}"/>
              </a:ext>
            </a:extLst>
          </p:cNvPr>
          <p:cNvSpPr txBox="1">
            <a:spLocks/>
          </p:cNvSpPr>
          <p:nvPr/>
        </p:nvSpPr>
        <p:spPr>
          <a:xfrm>
            <a:off x="6505494" y="1238834"/>
            <a:ext cx="5491349" cy="5528734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None/>
            </a:pPr>
            <a:r>
              <a:rPr lang="ja-JP" altLang="en-US" sz="2400"/>
              <a:t>話しかけるように </a:t>
            </a:r>
            <a:r>
              <a:rPr lang="en-US" altLang="ja-JP" sz="2400"/>
              <a:t>  </a:t>
            </a:r>
            <a:r>
              <a:rPr lang="ja-JP" altLang="en-US" sz="2400"/>
              <a:t>ゆれる柳の下を</a:t>
            </a:r>
            <a:br>
              <a:rPr lang="en-US" sz="2400"/>
            </a:br>
            <a:r>
              <a:rPr lang="ja-JP" altLang="en-US" sz="2400"/>
              <a:t>通った道さえ今はもう 電車から見るだけ</a:t>
            </a:r>
            <a:endParaRPr lang="en-US" altLang="ja-JP" sz="2400"/>
          </a:p>
          <a:p>
            <a:pPr marL="0" indent="0">
              <a:lnSpc>
                <a:spcPct val="160000"/>
              </a:lnSpc>
              <a:buNone/>
            </a:pPr>
            <a:br>
              <a:rPr lang="en-US" sz="1200"/>
            </a:br>
            <a:r>
              <a:rPr lang="ja-JP" altLang="en-US" sz="2400"/>
              <a:t>あの頃の生き方を あなたは忘れないで</a:t>
            </a:r>
            <a:br>
              <a:rPr lang="en-US" sz="2400"/>
            </a:br>
            <a:r>
              <a:rPr lang="ja-JP" altLang="en-US" sz="2400"/>
              <a:t>あなたは私の </a:t>
            </a:r>
            <a:r>
              <a:rPr lang="en-US" altLang="ja-JP" sz="2400"/>
              <a:t> </a:t>
            </a:r>
            <a:r>
              <a:rPr lang="ja-JP" altLang="en-US" sz="2400"/>
              <a:t>青春そのもの</a:t>
            </a:r>
            <a:endParaRPr lang="en-US" altLang="ja-JP" sz="2400"/>
          </a:p>
          <a:p>
            <a:pPr marL="0" indent="0">
              <a:lnSpc>
                <a:spcPct val="160000"/>
              </a:lnSpc>
              <a:buNone/>
            </a:pPr>
            <a:br>
              <a:rPr lang="en-US" sz="1200"/>
            </a:br>
            <a:r>
              <a:rPr lang="ja-JP" altLang="en-US" sz="2400"/>
              <a:t>人ごみに流されて </a:t>
            </a:r>
            <a:r>
              <a:rPr lang="en-US" altLang="ja-JP" sz="2400"/>
              <a:t> </a:t>
            </a:r>
            <a:r>
              <a:rPr lang="ja-JP" altLang="en-US" sz="2400"/>
              <a:t>変わってゆく私を</a:t>
            </a:r>
            <a:br>
              <a:rPr lang="en-US" sz="2400"/>
            </a:br>
            <a:r>
              <a:rPr lang="ja-JP" altLang="en-US" sz="2400"/>
              <a:t>あなたはときどき </a:t>
            </a:r>
            <a:r>
              <a:rPr lang="en-US" altLang="ja-JP" sz="2400"/>
              <a:t> </a:t>
            </a:r>
            <a:r>
              <a:rPr lang="ja-JP" altLang="en-US" sz="2400"/>
              <a:t>遠くでしかって</a:t>
            </a:r>
            <a:br>
              <a:rPr lang="en-US" sz="2400"/>
            </a:br>
            <a:r>
              <a:rPr lang="ja-JP" altLang="en-US" sz="2400"/>
              <a:t>あなたは私の </a:t>
            </a:r>
            <a:r>
              <a:rPr lang="en-US" altLang="ja-JP" sz="2400"/>
              <a:t> </a:t>
            </a:r>
            <a:r>
              <a:rPr lang="ja-JP" altLang="en-US" sz="2400"/>
              <a:t>青春そのもの</a:t>
            </a:r>
            <a:br>
              <a:rPr lang="en-US" sz="2400"/>
            </a:br>
            <a:br>
              <a:rPr lang="en-US" sz="2400"/>
            </a:br>
            <a:endParaRPr lang="en-US" sz="2400"/>
          </a:p>
        </p:txBody>
      </p:sp>
      <p:pic>
        <p:nvPicPr>
          <p:cNvPr id="14" name="Picture 1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305E6011-1431-4B48-2E24-1C6D558ABD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2"/>
          <a:stretch/>
        </p:blipFill>
        <p:spPr>
          <a:xfrm>
            <a:off x="10697671" y="-636"/>
            <a:ext cx="1494330" cy="147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068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51DF3-B8FC-7449-A50A-3CDDF54C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>
                <a:highlight>
                  <a:srgbClr val="FFFF00"/>
                </a:highlight>
              </a:rPr>
              <a:t>今日の授業のスケジュール</a:t>
            </a:r>
            <a:endParaRPr lang="en-US" sz="5400"/>
          </a:p>
        </p:txBody>
      </p:sp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69CBB1B-D8A9-824B-898D-85A856BE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48" y="1581121"/>
            <a:ext cx="11548872" cy="197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192BFD-3364-E046-A0D5-AD30EFE18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285" y="1929724"/>
            <a:ext cx="11548872" cy="4412709"/>
          </a:xfrm>
          <a:prstGeom prst="rect">
            <a:avLst/>
          </a:prstGeom>
        </p:spPr>
      </p:pic>
      <p:sp>
        <p:nvSpPr>
          <p:cNvPr id="8" name="Oval Callout 7">
            <a:extLst>
              <a:ext uri="{FF2B5EF4-FFF2-40B4-BE49-F238E27FC236}">
                <a16:creationId xmlns:a16="http://schemas.microsoft.com/office/drawing/2014/main" id="{5F992E79-584D-F94A-944D-3E53DE6E9DA0}"/>
              </a:ext>
            </a:extLst>
          </p:cNvPr>
          <p:cNvSpPr/>
          <p:nvPr/>
        </p:nvSpPr>
        <p:spPr>
          <a:xfrm>
            <a:off x="6697884" y="4917327"/>
            <a:ext cx="6096000" cy="1575548"/>
          </a:xfrm>
          <a:prstGeom prst="wedgeEllipseCallout">
            <a:avLst>
              <a:gd name="adj1" fmla="val -42296"/>
              <a:gd name="adj2" fmla="val -98795"/>
            </a:avLst>
          </a:prstGeom>
          <a:solidFill>
            <a:srgbClr val="8FA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Remember to include</a:t>
            </a:r>
          </a:p>
          <a:p>
            <a:pPr algn="ctr"/>
            <a:r>
              <a:rPr lang="en-US" sz="2800"/>
              <a:t> クラスでの会話のために</a:t>
            </a:r>
          </a:p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557249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51DF3-B8FC-7449-A50A-3CDDF54C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0862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>
                <a:highlight>
                  <a:srgbClr val="FFFF00"/>
                </a:highlight>
              </a:rPr>
              <a:t>あいづちの打ち方（うちかた）</a:t>
            </a:r>
            <a:endParaRPr lang="en-US" sz="5400"/>
          </a:p>
        </p:txBody>
      </p:sp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69CBB1B-D8A9-824B-898D-85A856BE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48" y="1581121"/>
            <a:ext cx="11548872" cy="197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84C5BE-4090-684A-A094-871F3585FE63}"/>
              </a:ext>
            </a:extLst>
          </p:cNvPr>
          <p:cNvSpPr txBox="1"/>
          <p:nvPr/>
        </p:nvSpPr>
        <p:spPr>
          <a:xfrm>
            <a:off x="838197" y="1061745"/>
            <a:ext cx="3344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highlight>
                  <a:srgbClr val="FFFF00"/>
                </a:highlight>
              </a:rPr>
              <a:t>How to listen in Japanese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B6A167D-D5DB-B64C-8D43-427A49DA48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7909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>
                <a:highlight>
                  <a:srgbClr val="FFFF00"/>
                </a:highlight>
              </a:rPr>
              <a:t>日本語で</a:t>
            </a:r>
          </a:p>
          <a:p>
            <a:pPr marL="0" indent="0">
              <a:buNone/>
            </a:pPr>
            <a:r>
              <a:rPr lang="en-US" sz="2400"/>
              <a:t>分かる時</a:t>
            </a:r>
          </a:p>
          <a:p>
            <a:pPr marL="0" indent="0">
              <a:buNone/>
            </a:pPr>
            <a:r>
              <a:rPr lang="en-US" sz="2400"/>
              <a:t>Aizuchi occur phrasally</a:t>
            </a:r>
          </a:p>
          <a:p>
            <a:r>
              <a:rPr lang="en-US" sz="2400"/>
              <a:t>うん、うんうん、うんうんうん</a:t>
            </a:r>
            <a:r>
              <a:rPr lang="ja-JP" altLang="en-US" sz="2400"/>
              <a:t>　</a:t>
            </a:r>
            <a:r>
              <a:rPr lang="en-US" altLang="ja-JP" sz="2400"/>
              <a:t>“uh huh”</a:t>
            </a:r>
          </a:p>
          <a:p>
            <a:r>
              <a:rPr lang="ja-JP" altLang="en-US" sz="2400"/>
              <a:t>頷き（うなずき）</a:t>
            </a:r>
            <a:r>
              <a:rPr lang="en-US" altLang="ja-JP" sz="2400"/>
              <a:t>head nod</a:t>
            </a:r>
          </a:p>
          <a:p>
            <a:r>
              <a:rPr lang="ja-JP" altLang="en-US" sz="2400"/>
              <a:t>へー、はー</a:t>
            </a:r>
            <a:r>
              <a:rPr lang="en-US" altLang="ja-JP" sz="2400"/>
              <a:t>  “wow,” “really,” “interesting”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sz="2400"/>
              <a:t>分からない時</a:t>
            </a:r>
          </a:p>
          <a:p>
            <a:r>
              <a:rPr lang="en-US" altLang="ja-JP" sz="2400"/>
              <a:t>Absence of aizuchi</a:t>
            </a:r>
          </a:p>
          <a:p>
            <a:r>
              <a:rPr lang="en-US" altLang="ja-JP" sz="2400"/>
              <a:t>Blank or quizzical, head cock, silence</a:t>
            </a:r>
          </a:p>
          <a:p>
            <a:r>
              <a:rPr lang="ja-JP" altLang="en-US" sz="2400"/>
              <a:t>え？</a:t>
            </a:r>
            <a:endParaRPr lang="en-US" altLang="ja-JP" sz="2400"/>
          </a:p>
          <a:p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4826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51DF3-B8FC-7449-A50A-3CDDF54C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0862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>
                <a:highlight>
                  <a:srgbClr val="FFFF00"/>
                </a:highlight>
              </a:rPr>
              <a:t>あいづちの打ち方（うちかた）</a:t>
            </a:r>
            <a:endParaRPr lang="en-US" sz="54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3FDC56-9587-B94A-8D1B-6877D786967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>
                <a:highlight>
                  <a:srgbClr val="FFFF00"/>
                </a:highlight>
              </a:rPr>
              <a:t>英語で</a:t>
            </a:r>
          </a:p>
          <a:p>
            <a:pPr marL="0" indent="0">
              <a:buNone/>
            </a:pPr>
            <a:r>
              <a:rPr lang="en-US" sz="2400"/>
              <a:t>分かる時：</a:t>
            </a:r>
          </a:p>
          <a:p>
            <a:r>
              <a:rPr lang="en-US" sz="2400"/>
              <a:t>Silent listening is the norm</a:t>
            </a:r>
          </a:p>
          <a:p>
            <a:r>
              <a:rPr lang="en-US" altLang="ja-JP" sz="2400"/>
              <a:t>“really,” “uh huh” occur after grammatical completion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sz="2400"/>
              <a:t>分からない時</a:t>
            </a:r>
          </a:p>
          <a:p>
            <a:r>
              <a:rPr lang="en-US" altLang="ja-JP" sz="2400"/>
              <a:t>Non-comprehending look</a:t>
            </a:r>
          </a:p>
          <a:p>
            <a:r>
              <a:rPr lang="en-US" altLang="ja-JP" sz="2400"/>
              <a:t>Huh? What?</a:t>
            </a:r>
          </a:p>
          <a:p>
            <a:pPr marL="0" indent="0">
              <a:buNone/>
            </a:pPr>
            <a:endParaRPr lang="en-US" sz="2400"/>
          </a:p>
        </p:txBody>
      </p:sp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69CBB1B-D8A9-824B-898D-85A856BE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48" y="1581121"/>
            <a:ext cx="11548872" cy="197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84C5BE-4090-684A-A094-871F3585FE63}"/>
              </a:ext>
            </a:extLst>
          </p:cNvPr>
          <p:cNvSpPr txBox="1"/>
          <p:nvPr/>
        </p:nvSpPr>
        <p:spPr>
          <a:xfrm>
            <a:off x="838197" y="1061745"/>
            <a:ext cx="3344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highlight>
                  <a:srgbClr val="FFFF00"/>
                </a:highlight>
              </a:rPr>
              <a:t>How to listen in Japanese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9B4D322-21EF-F040-BBF4-A492B552D0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7909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>
                <a:highlight>
                  <a:srgbClr val="FFFF00"/>
                </a:highlight>
              </a:rPr>
              <a:t>日本語で</a:t>
            </a:r>
          </a:p>
          <a:p>
            <a:pPr marL="0" indent="0">
              <a:buNone/>
            </a:pPr>
            <a:r>
              <a:rPr lang="en-US" sz="2400"/>
              <a:t>分かる時</a:t>
            </a:r>
          </a:p>
          <a:p>
            <a:pPr marL="0" indent="0">
              <a:buNone/>
            </a:pPr>
            <a:r>
              <a:rPr lang="en-US" sz="2400"/>
              <a:t>Aizuchi occur phrasally</a:t>
            </a:r>
          </a:p>
          <a:p>
            <a:r>
              <a:rPr lang="en-US" sz="2400"/>
              <a:t>うん、うんうん、うんうんうん</a:t>
            </a:r>
            <a:r>
              <a:rPr lang="ja-JP" altLang="en-US" sz="2400"/>
              <a:t>　</a:t>
            </a:r>
            <a:r>
              <a:rPr lang="en-US" altLang="ja-JP" sz="2400"/>
              <a:t>“uh huh”</a:t>
            </a:r>
          </a:p>
          <a:p>
            <a:r>
              <a:rPr lang="ja-JP" altLang="en-US" sz="2400"/>
              <a:t>頷き（うなずき）</a:t>
            </a:r>
            <a:r>
              <a:rPr lang="en-US" altLang="ja-JP" sz="2400"/>
              <a:t>head nod</a:t>
            </a:r>
          </a:p>
          <a:p>
            <a:r>
              <a:rPr lang="ja-JP" altLang="en-US" sz="2400"/>
              <a:t>へー、はー</a:t>
            </a:r>
            <a:r>
              <a:rPr lang="en-US" altLang="ja-JP" sz="2400"/>
              <a:t>  “wow,” “really,” “interesting”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sz="2400"/>
              <a:t>分からない時</a:t>
            </a:r>
          </a:p>
          <a:p>
            <a:r>
              <a:rPr lang="en-US" altLang="ja-JP" sz="2400"/>
              <a:t>Absence of aizuchi</a:t>
            </a:r>
          </a:p>
          <a:p>
            <a:r>
              <a:rPr lang="en-US" altLang="ja-JP" sz="2400"/>
              <a:t>Blank or quizzical, head cock, silence</a:t>
            </a:r>
          </a:p>
          <a:p>
            <a:r>
              <a:rPr lang="ja-JP" altLang="en-US" sz="2400"/>
              <a:t>え？</a:t>
            </a:r>
            <a:endParaRPr lang="en-US" altLang="ja-JP" sz="2400"/>
          </a:p>
          <a:p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69033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51DF3-B8FC-7449-A50A-3CDDF54C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0862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>
                <a:highlight>
                  <a:srgbClr val="FFFF00"/>
                </a:highlight>
              </a:rPr>
              <a:t>あいづちの打ち方（うちかた）</a:t>
            </a:r>
            <a:endParaRPr lang="en-US" sz="5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D0640-26BB-A149-A0C0-ED8489FB8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7909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>
                <a:highlight>
                  <a:srgbClr val="FFFF00"/>
                </a:highlight>
              </a:rPr>
              <a:t>日本語で</a:t>
            </a:r>
          </a:p>
          <a:p>
            <a:pPr marL="0" indent="0">
              <a:buNone/>
            </a:pPr>
            <a:r>
              <a:rPr lang="en-US" sz="2400"/>
              <a:t>分かる時</a:t>
            </a:r>
          </a:p>
          <a:p>
            <a:pPr marL="0" indent="0">
              <a:buNone/>
            </a:pPr>
            <a:r>
              <a:rPr lang="en-US" sz="2400"/>
              <a:t>Aizuchi occur phrasally</a:t>
            </a:r>
          </a:p>
          <a:p>
            <a:r>
              <a:rPr lang="en-US" sz="2400"/>
              <a:t>うん、うんうん、うんうんうん</a:t>
            </a:r>
            <a:r>
              <a:rPr lang="ja-JP" altLang="en-US" sz="2400"/>
              <a:t>　</a:t>
            </a:r>
            <a:r>
              <a:rPr lang="en-US" altLang="ja-JP" sz="2400"/>
              <a:t>“uh huh”</a:t>
            </a:r>
          </a:p>
          <a:p>
            <a:r>
              <a:rPr lang="ja-JP" altLang="en-US" sz="2400"/>
              <a:t>頷き（うなずき）</a:t>
            </a:r>
            <a:r>
              <a:rPr lang="en-US" altLang="ja-JP" sz="2400"/>
              <a:t>head nod</a:t>
            </a:r>
          </a:p>
          <a:p>
            <a:r>
              <a:rPr lang="ja-JP" altLang="en-US" sz="2400"/>
              <a:t>へー、はー</a:t>
            </a:r>
            <a:r>
              <a:rPr lang="en-US" altLang="ja-JP" sz="2400"/>
              <a:t>  “wow,” “really,” “interesting”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sz="2400"/>
              <a:t>分からない時</a:t>
            </a:r>
          </a:p>
          <a:p>
            <a:r>
              <a:rPr lang="en-US" altLang="ja-JP" sz="2400"/>
              <a:t>Absence of aizuchi</a:t>
            </a:r>
          </a:p>
          <a:p>
            <a:r>
              <a:rPr lang="en-US" altLang="ja-JP" sz="2400"/>
              <a:t>Blank or quizzical, head cock, silence</a:t>
            </a:r>
          </a:p>
          <a:p>
            <a:r>
              <a:rPr lang="ja-JP" altLang="en-US" sz="2400"/>
              <a:t>え？</a:t>
            </a:r>
            <a:endParaRPr lang="en-US" altLang="ja-JP" sz="2400"/>
          </a:p>
          <a:p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3FDC56-9587-B94A-8D1B-6877D786967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>
                <a:highlight>
                  <a:srgbClr val="FFFF00"/>
                </a:highlight>
              </a:rPr>
              <a:t>英語で</a:t>
            </a:r>
          </a:p>
          <a:p>
            <a:pPr marL="0" indent="0">
              <a:buNone/>
            </a:pPr>
            <a:r>
              <a:rPr lang="en-US" sz="2400"/>
              <a:t>分かる時：</a:t>
            </a:r>
          </a:p>
          <a:p>
            <a:r>
              <a:rPr lang="en-US" sz="2400"/>
              <a:t>Silent listening is the norm</a:t>
            </a:r>
          </a:p>
          <a:p>
            <a:r>
              <a:rPr lang="en-US" altLang="ja-JP" sz="2400"/>
              <a:t>“really,” “uh huh” occur after grammatical completion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sz="2400"/>
              <a:t>分からない時</a:t>
            </a:r>
          </a:p>
          <a:p>
            <a:r>
              <a:rPr lang="en-US" altLang="ja-JP" sz="2400"/>
              <a:t>Non-comprehending look</a:t>
            </a:r>
          </a:p>
          <a:p>
            <a:r>
              <a:rPr lang="en-US" altLang="ja-JP" sz="2400"/>
              <a:t>Huh? What?</a:t>
            </a:r>
          </a:p>
          <a:p>
            <a:pPr marL="0" indent="0">
              <a:buNone/>
            </a:pPr>
            <a:endParaRPr lang="en-US" sz="2400"/>
          </a:p>
        </p:txBody>
      </p:sp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69CBB1B-D8A9-824B-898D-85A856BE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48" y="1581121"/>
            <a:ext cx="11548872" cy="197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84C5BE-4090-684A-A094-871F3585FE63}"/>
              </a:ext>
            </a:extLst>
          </p:cNvPr>
          <p:cNvSpPr txBox="1"/>
          <p:nvPr/>
        </p:nvSpPr>
        <p:spPr>
          <a:xfrm>
            <a:off x="838197" y="1061745"/>
            <a:ext cx="3344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highlight>
                  <a:srgbClr val="FFFF00"/>
                </a:highlight>
              </a:rPr>
              <a:t>How to listen in Japanese</a:t>
            </a:r>
          </a:p>
        </p:txBody>
      </p:sp>
      <p:sp>
        <p:nvSpPr>
          <p:cNvPr id="7" name="Oval Callout 6">
            <a:extLst>
              <a:ext uri="{FF2B5EF4-FFF2-40B4-BE49-F238E27FC236}">
                <a16:creationId xmlns:a16="http://schemas.microsoft.com/office/drawing/2014/main" id="{0F72DCAC-1A6B-D14C-A729-642ED42098C7}"/>
              </a:ext>
            </a:extLst>
          </p:cNvPr>
          <p:cNvSpPr/>
          <p:nvPr/>
        </p:nvSpPr>
        <p:spPr>
          <a:xfrm>
            <a:off x="-892268" y="2241237"/>
            <a:ext cx="4837545" cy="2375525"/>
          </a:xfrm>
          <a:prstGeom prst="wedgeEllipseCallout">
            <a:avLst>
              <a:gd name="adj1" fmla="val 4079"/>
              <a:gd name="adj2" fmla="val 81219"/>
            </a:avLst>
          </a:prstGeom>
          <a:solidFill>
            <a:srgbClr val="C398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In Japanese, lack of aizuchi means that the listener doesn’t understand</a:t>
            </a:r>
          </a:p>
        </p:txBody>
      </p:sp>
      <p:sp>
        <p:nvSpPr>
          <p:cNvPr id="8" name="Oval Callout 7">
            <a:extLst>
              <a:ext uri="{FF2B5EF4-FFF2-40B4-BE49-F238E27FC236}">
                <a16:creationId xmlns:a16="http://schemas.microsoft.com/office/drawing/2014/main" id="{16A91828-4795-AB49-AF4E-CDC842CBA546}"/>
              </a:ext>
            </a:extLst>
          </p:cNvPr>
          <p:cNvSpPr/>
          <p:nvPr/>
        </p:nvSpPr>
        <p:spPr>
          <a:xfrm>
            <a:off x="8198648" y="3696147"/>
            <a:ext cx="4243356" cy="2480816"/>
          </a:xfrm>
          <a:prstGeom prst="wedgeEllipseCallout">
            <a:avLst>
              <a:gd name="adj1" fmla="val -17338"/>
              <a:gd name="adj2" fmla="val -63267"/>
            </a:avLst>
          </a:prstGeom>
          <a:solidFill>
            <a:srgbClr val="8FA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In English, silence communicates that the listener understands</a:t>
            </a:r>
          </a:p>
        </p:txBody>
      </p:sp>
    </p:spTree>
    <p:extLst>
      <p:ext uri="{BB962C8B-B14F-4D97-AF65-F5344CB8AC3E}">
        <p14:creationId xmlns:p14="http://schemas.microsoft.com/office/powerpoint/2010/main" val="4172799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51DF3-B8FC-7449-A50A-3CDDF54C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0862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>
                <a:highlight>
                  <a:srgbClr val="FFFF00"/>
                </a:highlight>
              </a:rPr>
              <a:t>あいづちの打ち方（うちかた）</a:t>
            </a:r>
            <a:endParaRPr lang="en-US" sz="5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D0640-26BB-A149-A0C0-ED8489FB8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7909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>
                <a:highlight>
                  <a:srgbClr val="FFFF00"/>
                </a:highlight>
              </a:rPr>
              <a:t>日本語で</a:t>
            </a:r>
          </a:p>
          <a:p>
            <a:pPr marL="0" indent="0">
              <a:buNone/>
            </a:pPr>
            <a:r>
              <a:rPr lang="en-US" sz="2400"/>
              <a:t>分かる時</a:t>
            </a:r>
          </a:p>
          <a:p>
            <a:pPr marL="0" indent="0">
              <a:buNone/>
            </a:pPr>
            <a:r>
              <a:rPr lang="en-US" sz="2400"/>
              <a:t>Aizuchi occur phrasally</a:t>
            </a:r>
          </a:p>
          <a:p>
            <a:r>
              <a:rPr lang="en-US" sz="2400"/>
              <a:t>うん、うんうん、うんうんうん</a:t>
            </a:r>
            <a:r>
              <a:rPr lang="ja-JP" altLang="en-US" sz="2400"/>
              <a:t>　</a:t>
            </a:r>
            <a:r>
              <a:rPr lang="en-US" altLang="ja-JP" sz="2400"/>
              <a:t>“uh huh”</a:t>
            </a:r>
          </a:p>
          <a:p>
            <a:r>
              <a:rPr lang="ja-JP" altLang="en-US" sz="2400"/>
              <a:t>頷き（うなずき）</a:t>
            </a:r>
            <a:r>
              <a:rPr lang="en-US" altLang="ja-JP" sz="2400"/>
              <a:t>head nod</a:t>
            </a:r>
          </a:p>
          <a:p>
            <a:r>
              <a:rPr lang="ja-JP" altLang="en-US" sz="2400"/>
              <a:t>へー、はー</a:t>
            </a:r>
            <a:r>
              <a:rPr lang="en-US" altLang="ja-JP" sz="2400"/>
              <a:t>  “wow,” “really,” “interesting”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sz="2400"/>
              <a:t>分からない時</a:t>
            </a:r>
          </a:p>
          <a:p>
            <a:r>
              <a:rPr lang="en-US" altLang="ja-JP" sz="2400"/>
              <a:t>Absence of aizuchi</a:t>
            </a:r>
          </a:p>
          <a:p>
            <a:r>
              <a:rPr lang="en-US" altLang="ja-JP" sz="2400"/>
              <a:t>Blank or quizzical, head cock, silence</a:t>
            </a:r>
          </a:p>
          <a:p>
            <a:r>
              <a:rPr lang="ja-JP" altLang="en-US" sz="2400"/>
              <a:t>え？</a:t>
            </a:r>
            <a:endParaRPr lang="en-US" altLang="ja-JP" sz="2400"/>
          </a:p>
          <a:p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3FDC56-9587-B94A-8D1B-6877D786967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>
                <a:highlight>
                  <a:srgbClr val="FFFF00"/>
                </a:highlight>
              </a:rPr>
              <a:t>英語で</a:t>
            </a:r>
          </a:p>
          <a:p>
            <a:pPr marL="0" indent="0">
              <a:buNone/>
            </a:pPr>
            <a:r>
              <a:rPr lang="en-US" sz="2400"/>
              <a:t>分かる時：</a:t>
            </a:r>
          </a:p>
          <a:p>
            <a:r>
              <a:rPr lang="en-US" sz="2400"/>
              <a:t>Silent listening is the norm</a:t>
            </a:r>
          </a:p>
          <a:p>
            <a:r>
              <a:rPr lang="en-US" altLang="ja-JP" sz="2400"/>
              <a:t>“really,” “uh huh” occur after grammatical completion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sz="2400"/>
              <a:t>分からない時</a:t>
            </a:r>
          </a:p>
          <a:p>
            <a:r>
              <a:rPr lang="en-US" altLang="ja-JP" sz="2400"/>
              <a:t>Non-comprehending look</a:t>
            </a:r>
          </a:p>
          <a:p>
            <a:r>
              <a:rPr lang="en-US" altLang="ja-JP" sz="2400"/>
              <a:t>Huh? What?</a:t>
            </a:r>
          </a:p>
          <a:p>
            <a:pPr marL="0" indent="0">
              <a:buNone/>
            </a:pPr>
            <a:endParaRPr lang="en-US" sz="2400"/>
          </a:p>
        </p:txBody>
      </p:sp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69CBB1B-D8A9-824B-898D-85A856BE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48" y="1581121"/>
            <a:ext cx="11548872" cy="197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84C5BE-4090-684A-A094-871F3585FE63}"/>
              </a:ext>
            </a:extLst>
          </p:cNvPr>
          <p:cNvSpPr txBox="1"/>
          <p:nvPr/>
        </p:nvSpPr>
        <p:spPr>
          <a:xfrm>
            <a:off x="838197" y="1061745"/>
            <a:ext cx="3344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highlight>
                  <a:srgbClr val="FFFF00"/>
                </a:highlight>
              </a:rPr>
              <a:t>How to listen in Japanese</a:t>
            </a:r>
          </a:p>
        </p:txBody>
      </p:sp>
      <p:sp>
        <p:nvSpPr>
          <p:cNvPr id="7" name="Oval Callout 6">
            <a:extLst>
              <a:ext uri="{FF2B5EF4-FFF2-40B4-BE49-F238E27FC236}">
                <a16:creationId xmlns:a16="http://schemas.microsoft.com/office/drawing/2014/main" id="{0F72DCAC-1A6B-D14C-A729-642ED42098C7}"/>
              </a:ext>
            </a:extLst>
          </p:cNvPr>
          <p:cNvSpPr/>
          <p:nvPr/>
        </p:nvSpPr>
        <p:spPr>
          <a:xfrm>
            <a:off x="4382953" y="4375292"/>
            <a:ext cx="5582850" cy="2288194"/>
          </a:xfrm>
          <a:prstGeom prst="wedgeEllipseCallout">
            <a:avLst>
              <a:gd name="adj1" fmla="val -33168"/>
              <a:gd name="adj2" fmla="val -90476"/>
            </a:avLst>
          </a:prstGeom>
          <a:solidFill>
            <a:srgbClr val="C398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In Japanese, aizuchi often overlap the other speaker (and this isn’t considered interrupting)</a:t>
            </a:r>
          </a:p>
        </p:txBody>
      </p:sp>
    </p:spTree>
    <p:extLst>
      <p:ext uri="{BB962C8B-B14F-4D97-AF65-F5344CB8AC3E}">
        <p14:creationId xmlns:p14="http://schemas.microsoft.com/office/powerpoint/2010/main" val="3372352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51DF3-B8FC-7449-A50A-3CDDF54C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0862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>
                <a:highlight>
                  <a:srgbClr val="FFFF00"/>
                </a:highlight>
              </a:rPr>
              <a:t>あいづちの打ち方（うちかた）</a:t>
            </a:r>
            <a:endParaRPr lang="en-US" sz="5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D0640-26BB-A149-A0C0-ED8489FB8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7909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>
                <a:highlight>
                  <a:srgbClr val="FFFF00"/>
                </a:highlight>
              </a:rPr>
              <a:t>日本語で</a:t>
            </a:r>
          </a:p>
          <a:p>
            <a:pPr marL="0" indent="0">
              <a:buNone/>
            </a:pPr>
            <a:r>
              <a:rPr lang="en-US" sz="2400"/>
              <a:t>分かる時</a:t>
            </a:r>
          </a:p>
          <a:p>
            <a:pPr marL="0" indent="0">
              <a:buNone/>
            </a:pPr>
            <a:r>
              <a:rPr lang="en-US" sz="2400"/>
              <a:t>Aizuchi occur phrasally</a:t>
            </a:r>
          </a:p>
          <a:p>
            <a:r>
              <a:rPr lang="en-US" sz="2400"/>
              <a:t>うん、うんうん、うんうんうん</a:t>
            </a:r>
            <a:r>
              <a:rPr lang="ja-JP" altLang="en-US" sz="2400"/>
              <a:t>　</a:t>
            </a:r>
            <a:r>
              <a:rPr lang="en-US" altLang="ja-JP" sz="2400"/>
              <a:t>“uh huh”</a:t>
            </a:r>
          </a:p>
          <a:p>
            <a:r>
              <a:rPr lang="ja-JP" altLang="en-US" sz="2400"/>
              <a:t>頷き（うなずき）</a:t>
            </a:r>
            <a:r>
              <a:rPr lang="en-US" altLang="ja-JP" sz="2400"/>
              <a:t>head nod</a:t>
            </a:r>
          </a:p>
          <a:p>
            <a:r>
              <a:rPr lang="ja-JP" altLang="en-US" sz="2400"/>
              <a:t>へー、はー</a:t>
            </a:r>
            <a:r>
              <a:rPr lang="en-US" altLang="ja-JP" sz="2400"/>
              <a:t>  “wow,” “really,” “interesting”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sz="2400"/>
              <a:t>分からない時</a:t>
            </a:r>
          </a:p>
          <a:p>
            <a:r>
              <a:rPr lang="en-US" altLang="ja-JP" sz="2400"/>
              <a:t>Absence of aizuchi</a:t>
            </a:r>
          </a:p>
          <a:p>
            <a:r>
              <a:rPr lang="en-US" altLang="ja-JP" sz="2400"/>
              <a:t>Blank or quizzical, head cock, silence</a:t>
            </a:r>
          </a:p>
          <a:p>
            <a:r>
              <a:rPr lang="ja-JP" altLang="en-US" sz="2400"/>
              <a:t>え？</a:t>
            </a:r>
            <a:endParaRPr lang="en-US" altLang="ja-JP" sz="2400"/>
          </a:p>
          <a:p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3FDC56-9587-B94A-8D1B-6877D786967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>
                <a:highlight>
                  <a:srgbClr val="FFFF00"/>
                </a:highlight>
              </a:rPr>
              <a:t>英語で</a:t>
            </a:r>
          </a:p>
          <a:p>
            <a:pPr marL="0" indent="0">
              <a:buNone/>
            </a:pPr>
            <a:r>
              <a:rPr lang="en-US" sz="2400"/>
              <a:t>分かる時：</a:t>
            </a:r>
          </a:p>
          <a:p>
            <a:r>
              <a:rPr lang="en-US" sz="2400"/>
              <a:t>Silent listening is the norm</a:t>
            </a:r>
          </a:p>
          <a:p>
            <a:r>
              <a:rPr lang="en-US" altLang="ja-JP" sz="2400"/>
              <a:t>“really,” “uh huh” occur after grammatical completion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sz="2400"/>
              <a:t>分からない時</a:t>
            </a:r>
          </a:p>
          <a:p>
            <a:r>
              <a:rPr lang="en-US" altLang="ja-JP" sz="2400"/>
              <a:t>Non-comprehending look</a:t>
            </a:r>
          </a:p>
          <a:p>
            <a:r>
              <a:rPr lang="en-US" altLang="ja-JP" sz="2400"/>
              <a:t>Huh? What?</a:t>
            </a:r>
          </a:p>
          <a:p>
            <a:pPr marL="0" indent="0">
              <a:buNone/>
            </a:pPr>
            <a:endParaRPr lang="en-US" sz="2400"/>
          </a:p>
        </p:txBody>
      </p:sp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69CBB1B-D8A9-824B-898D-85A856BE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48" y="1581121"/>
            <a:ext cx="11548872" cy="197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84C5BE-4090-684A-A094-871F3585FE63}"/>
              </a:ext>
            </a:extLst>
          </p:cNvPr>
          <p:cNvSpPr txBox="1"/>
          <p:nvPr/>
        </p:nvSpPr>
        <p:spPr>
          <a:xfrm>
            <a:off x="838197" y="1061745"/>
            <a:ext cx="3344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highlight>
                  <a:srgbClr val="FFFF00"/>
                </a:highlight>
              </a:rPr>
              <a:t>How to listen in Japanese</a:t>
            </a:r>
          </a:p>
        </p:txBody>
      </p:sp>
      <p:sp>
        <p:nvSpPr>
          <p:cNvPr id="7" name="Oval Callout 6">
            <a:extLst>
              <a:ext uri="{FF2B5EF4-FFF2-40B4-BE49-F238E27FC236}">
                <a16:creationId xmlns:a16="http://schemas.microsoft.com/office/drawing/2014/main" id="{0F72DCAC-1A6B-D14C-A729-642ED42098C7}"/>
              </a:ext>
            </a:extLst>
          </p:cNvPr>
          <p:cNvSpPr/>
          <p:nvPr/>
        </p:nvSpPr>
        <p:spPr>
          <a:xfrm>
            <a:off x="4382953" y="4375292"/>
            <a:ext cx="5582850" cy="2288194"/>
          </a:xfrm>
          <a:prstGeom prst="wedgeEllipseCallout">
            <a:avLst>
              <a:gd name="adj1" fmla="val 27786"/>
              <a:gd name="adj2" fmla="val -80359"/>
            </a:avLst>
          </a:prstGeom>
          <a:solidFill>
            <a:srgbClr val="8FA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In English, aizuchi rarely overlap the speaker, and when they do, it sounds impatient </a:t>
            </a:r>
          </a:p>
        </p:txBody>
      </p:sp>
    </p:spTree>
    <p:extLst>
      <p:ext uri="{BB962C8B-B14F-4D97-AF65-F5344CB8AC3E}">
        <p14:creationId xmlns:p14="http://schemas.microsoft.com/office/powerpoint/2010/main" val="2483657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2586D-7AD0-EF4E-8C7D-12CFF1A9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A47AE9F6-5793-692E-A411-2A53B3840B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3432"/>
          <a:stretch/>
        </p:blipFill>
        <p:spPr>
          <a:xfrm>
            <a:off x="0" y="266218"/>
            <a:ext cx="12751702" cy="65917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A4A845-0E97-2D4E-987C-FB163CEBD6FD}"/>
              </a:ext>
            </a:extLst>
          </p:cNvPr>
          <p:cNvSpPr txBox="1"/>
          <p:nvPr/>
        </p:nvSpPr>
        <p:spPr>
          <a:xfrm>
            <a:off x="6435524" y="1247900"/>
            <a:ext cx="547606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7030A0"/>
                </a:solidFill>
                <a:latin typeface="Century Gothic" panose="020B0502020202020204" pitchFamily="34" charset="0"/>
                <a:hlinkClick r:id="rId4"/>
              </a:rPr>
              <a:t>JSIS events page for this event</a:t>
            </a:r>
            <a:endParaRPr lang="en-US" sz="2800" b="1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endParaRPr lang="en-US" sz="2800" b="1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r>
              <a:rPr lang="en-US" b="1"/>
              <a:t>Please view Andrew's pre-recorded lectures before the the Q&amp;A event on Zoom (requires UW ID login):</a:t>
            </a:r>
            <a:br>
              <a:rPr lang="en-US" sz="2800"/>
            </a:br>
            <a:r>
              <a:rPr lang="en-US"/>
              <a:t>   </a:t>
            </a:r>
            <a:r>
              <a:rPr lang="en-US">
                <a:hlinkClick r:id="rId5"/>
              </a:rPr>
              <a:t>https://depts.washington.edu/llc/lr/media/view.php?id_file=25160</a:t>
            </a:r>
            <a:r>
              <a:rPr lang="en-US"/>
              <a:t>    (Part 1)</a:t>
            </a:r>
            <a:br>
              <a:rPr lang="en-US" sz="2800"/>
            </a:br>
            <a:r>
              <a:rPr lang="en-US"/>
              <a:t>   </a:t>
            </a:r>
            <a:r>
              <a:rPr lang="en-US">
                <a:hlinkClick r:id="rId6"/>
              </a:rPr>
              <a:t>https://depts.washington.edu/llc/lr/media/view.php?id_file=25161</a:t>
            </a:r>
            <a:r>
              <a:rPr lang="en-US"/>
              <a:t>    (Part 2)</a:t>
            </a:r>
            <a:br>
              <a:rPr lang="en-US" sz="2800"/>
            </a:br>
            <a:r>
              <a:rPr lang="en-US"/>
              <a:t>   </a:t>
            </a:r>
            <a:r>
              <a:rPr lang="en-US">
                <a:hlinkClick r:id="rId7"/>
              </a:rPr>
              <a:t>https://depts.washington.edu/llc/lr/media/view.php?id_file=25162</a:t>
            </a:r>
            <a:r>
              <a:rPr lang="en-US"/>
              <a:t> </a:t>
            </a:r>
            <a:endParaRPr lang="en-US" sz="2800" b="1">
              <a:solidFill>
                <a:srgbClr val="7030A0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6C4002-2DA6-456D-2C4D-00B9748D2825}"/>
              </a:ext>
            </a:extLst>
          </p:cNvPr>
          <p:cNvSpPr txBox="1"/>
          <p:nvPr/>
        </p:nvSpPr>
        <p:spPr>
          <a:xfrm>
            <a:off x="1905431" y="6037505"/>
            <a:ext cx="8414483" cy="646331"/>
          </a:xfrm>
          <a:custGeom>
            <a:avLst/>
            <a:gdLst>
              <a:gd name="connsiteX0" fmla="*/ 0 w 8414483"/>
              <a:gd name="connsiteY0" fmla="*/ 0 h 646331"/>
              <a:gd name="connsiteX1" fmla="*/ 729255 w 8414483"/>
              <a:gd name="connsiteY1" fmla="*/ 0 h 646331"/>
              <a:gd name="connsiteX2" fmla="*/ 1121931 w 8414483"/>
              <a:gd name="connsiteY2" fmla="*/ 0 h 646331"/>
              <a:gd name="connsiteX3" fmla="*/ 1682897 w 8414483"/>
              <a:gd name="connsiteY3" fmla="*/ 0 h 646331"/>
              <a:gd name="connsiteX4" fmla="*/ 2328007 w 8414483"/>
              <a:gd name="connsiteY4" fmla="*/ 0 h 646331"/>
              <a:gd name="connsiteX5" fmla="*/ 2636538 w 8414483"/>
              <a:gd name="connsiteY5" fmla="*/ 0 h 646331"/>
              <a:gd name="connsiteX6" fmla="*/ 2945069 w 8414483"/>
              <a:gd name="connsiteY6" fmla="*/ 0 h 646331"/>
              <a:gd name="connsiteX7" fmla="*/ 3674324 w 8414483"/>
              <a:gd name="connsiteY7" fmla="*/ 0 h 646331"/>
              <a:gd name="connsiteX8" fmla="*/ 4235290 w 8414483"/>
              <a:gd name="connsiteY8" fmla="*/ 0 h 646331"/>
              <a:gd name="connsiteX9" fmla="*/ 4543821 w 8414483"/>
              <a:gd name="connsiteY9" fmla="*/ 0 h 646331"/>
              <a:gd name="connsiteX10" fmla="*/ 5104786 w 8414483"/>
              <a:gd name="connsiteY10" fmla="*/ 0 h 646331"/>
              <a:gd name="connsiteX11" fmla="*/ 5834042 w 8414483"/>
              <a:gd name="connsiteY11" fmla="*/ 0 h 646331"/>
              <a:gd name="connsiteX12" fmla="*/ 6310862 w 8414483"/>
              <a:gd name="connsiteY12" fmla="*/ 0 h 646331"/>
              <a:gd name="connsiteX13" fmla="*/ 6787683 w 8414483"/>
              <a:gd name="connsiteY13" fmla="*/ 0 h 646331"/>
              <a:gd name="connsiteX14" fmla="*/ 7348648 w 8414483"/>
              <a:gd name="connsiteY14" fmla="*/ 0 h 646331"/>
              <a:gd name="connsiteX15" fmla="*/ 8414483 w 8414483"/>
              <a:gd name="connsiteY15" fmla="*/ 0 h 646331"/>
              <a:gd name="connsiteX16" fmla="*/ 8414483 w 8414483"/>
              <a:gd name="connsiteY16" fmla="*/ 329629 h 646331"/>
              <a:gd name="connsiteX17" fmla="*/ 8414483 w 8414483"/>
              <a:gd name="connsiteY17" fmla="*/ 646331 h 646331"/>
              <a:gd name="connsiteX18" fmla="*/ 7937662 w 8414483"/>
              <a:gd name="connsiteY18" fmla="*/ 646331 h 646331"/>
              <a:gd name="connsiteX19" fmla="*/ 7544986 w 8414483"/>
              <a:gd name="connsiteY19" fmla="*/ 646331 h 646331"/>
              <a:gd name="connsiteX20" fmla="*/ 6815731 w 8414483"/>
              <a:gd name="connsiteY20" fmla="*/ 646331 h 646331"/>
              <a:gd name="connsiteX21" fmla="*/ 6254766 w 8414483"/>
              <a:gd name="connsiteY21" fmla="*/ 646331 h 646331"/>
              <a:gd name="connsiteX22" fmla="*/ 5946235 w 8414483"/>
              <a:gd name="connsiteY22" fmla="*/ 646331 h 646331"/>
              <a:gd name="connsiteX23" fmla="*/ 5385269 w 8414483"/>
              <a:gd name="connsiteY23" fmla="*/ 646331 h 646331"/>
              <a:gd name="connsiteX24" fmla="*/ 4908448 w 8414483"/>
              <a:gd name="connsiteY24" fmla="*/ 646331 h 646331"/>
              <a:gd name="connsiteX25" fmla="*/ 4431628 w 8414483"/>
              <a:gd name="connsiteY25" fmla="*/ 646331 h 646331"/>
              <a:gd name="connsiteX26" fmla="*/ 3954807 w 8414483"/>
              <a:gd name="connsiteY26" fmla="*/ 646331 h 646331"/>
              <a:gd name="connsiteX27" fmla="*/ 3477986 w 8414483"/>
              <a:gd name="connsiteY27" fmla="*/ 646331 h 646331"/>
              <a:gd name="connsiteX28" fmla="*/ 2832876 w 8414483"/>
              <a:gd name="connsiteY28" fmla="*/ 646331 h 646331"/>
              <a:gd name="connsiteX29" fmla="*/ 2271910 w 8414483"/>
              <a:gd name="connsiteY29" fmla="*/ 646331 h 646331"/>
              <a:gd name="connsiteX30" fmla="*/ 1963379 w 8414483"/>
              <a:gd name="connsiteY30" fmla="*/ 646331 h 646331"/>
              <a:gd name="connsiteX31" fmla="*/ 1486559 w 8414483"/>
              <a:gd name="connsiteY31" fmla="*/ 646331 h 646331"/>
              <a:gd name="connsiteX32" fmla="*/ 841448 w 8414483"/>
              <a:gd name="connsiteY32" fmla="*/ 646331 h 646331"/>
              <a:gd name="connsiteX33" fmla="*/ 0 w 8414483"/>
              <a:gd name="connsiteY33" fmla="*/ 646331 h 646331"/>
              <a:gd name="connsiteX34" fmla="*/ 0 w 8414483"/>
              <a:gd name="connsiteY34" fmla="*/ 310239 h 646331"/>
              <a:gd name="connsiteX35" fmla="*/ 0 w 8414483"/>
              <a:gd name="connsiteY3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8414483" h="646331" fill="none" extrusionOk="0">
                <a:moveTo>
                  <a:pt x="0" y="0"/>
                </a:moveTo>
                <a:cubicBezTo>
                  <a:pt x="293382" y="-23723"/>
                  <a:pt x="521074" y="73902"/>
                  <a:pt x="729255" y="0"/>
                </a:cubicBezTo>
                <a:cubicBezTo>
                  <a:pt x="937436" y="-73902"/>
                  <a:pt x="953434" y="1825"/>
                  <a:pt x="1121931" y="0"/>
                </a:cubicBezTo>
                <a:cubicBezTo>
                  <a:pt x="1290428" y="-1825"/>
                  <a:pt x="1568302" y="43076"/>
                  <a:pt x="1682897" y="0"/>
                </a:cubicBezTo>
                <a:cubicBezTo>
                  <a:pt x="1797492" y="-43076"/>
                  <a:pt x="2102894" y="42131"/>
                  <a:pt x="2328007" y="0"/>
                </a:cubicBezTo>
                <a:cubicBezTo>
                  <a:pt x="2553120" y="-42131"/>
                  <a:pt x="2532240" y="2288"/>
                  <a:pt x="2636538" y="0"/>
                </a:cubicBezTo>
                <a:cubicBezTo>
                  <a:pt x="2740836" y="-2288"/>
                  <a:pt x="2867563" y="11636"/>
                  <a:pt x="2945069" y="0"/>
                </a:cubicBezTo>
                <a:cubicBezTo>
                  <a:pt x="3022575" y="-11636"/>
                  <a:pt x="3461248" y="38981"/>
                  <a:pt x="3674324" y="0"/>
                </a:cubicBezTo>
                <a:cubicBezTo>
                  <a:pt x="3887401" y="-38981"/>
                  <a:pt x="4058322" y="53689"/>
                  <a:pt x="4235290" y="0"/>
                </a:cubicBezTo>
                <a:cubicBezTo>
                  <a:pt x="4412258" y="-53689"/>
                  <a:pt x="4422672" y="34118"/>
                  <a:pt x="4543821" y="0"/>
                </a:cubicBezTo>
                <a:cubicBezTo>
                  <a:pt x="4664970" y="-34118"/>
                  <a:pt x="4904735" y="38350"/>
                  <a:pt x="5104786" y="0"/>
                </a:cubicBezTo>
                <a:cubicBezTo>
                  <a:pt x="5304837" y="-38350"/>
                  <a:pt x="5575263" y="55911"/>
                  <a:pt x="5834042" y="0"/>
                </a:cubicBezTo>
                <a:cubicBezTo>
                  <a:pt x="6092821" y="-55911"/>
                  <a:pt x="6101945" y="49448"/>
                  <a:pt x="6310862" y="0"/>
                </a:cubicBezTo>
                <a:cubicBezTo>
                  <a:pt x="6519779" y="-49448"/>
                  <a:pt x="6676460" y="46999"/>
                  <a:pt x="6787683" y="0"/>
                </a:cubicBezTo>
                <a:cubicBezTo>
                  <a:pt x="6898906" y="-46999"/>
                  <a:pt x="7126687" y="15629"/>
                  <a:pt x="7348648" y="0"/>
                </a:cubicBezTo>
                <a:cubicBezTo>
                  <a:pt x="7570610" y="-15629"/>
                  <a:pt x="7913250" y="42130"/>
                  <a:pt x="8414483" y="0"/>
                </a:cubicBezTo>
                <a:cubicBezTo>
                  <a:pt x="8444455" y="66370"/>
                  <a:pt x="8380226" y="230302"/>
                  <a:pt x="8414483" y="329629"/>
                </a:cubicBezTo>
                <a:cubicBezTo>
                  <a:pt x="8448740" y="428956"/>
                  <a:pt x="8376695" y="546362"/>
                  <a:pt x="8414483" y="646331"/>
                </a:cubicBezTo>
                <a:cubicBezTo>
                  <a:pt x="8182458" y="694245"/>
                  <a:pt x="8104996" y="619396"/>
                  <a:pt x="7937662" y="646331"/>
                </a:cubicBezTo>
                <a:cubicBezTo>
                  <a:pt x="7770328" y="673266"/>
                  <a:pt x="7651482" y="613822"/>
                  <a:pt x="7544986" y="646331"/>
                </a:cubicBezTo>
                <a:cubicBezTo>
                  <a:pt x="7438490" y="678840"/>
                  <a:pt x="7012542" y="641981"/>
                  <a:pt x="6815731" y="646331"/>
                </a:cubicBezTo>
                <a:cubicBezTo>
                  <a:pt x="6618920" y="650681"/>
                  <a:pt x="6399483" y="602518"/>
                  <a:pt x="6254766" y="646331"/>
                </a:cubicBezTo>
                <a:cubicBezTo>
                  <a:pt x="6110049" y="690144"/>
                  <a:pt x="6059459" y="640210"/>
                  <a:pt x="5946235" y="646331"/>
                </a:cubicBezTo>
                <a:cubicBezTo>
                  <a:pt x="5833011" y="652452"/>
                  <a:pt x="5547162" y="642714"/>
                  <a:pt x="5385269" y="646331"/>
                </a:cubicBezTo>
                <a:cubicBezTo>
                  <a:pt x="5223376" y="649948"/>
                  <a:pt x="5064533" y="617443"/>
                  <a:pt x="4908448" y="646331"/>
                </a:cubicBezTo>
                <a:cubicBezTo>
                  <a:pt x="4752363" y="675219"/>
                  <a:pt x="4540702" y="633772"/>
                  <a:pt x="4431628" y="646331"/>
                </a:cubicBezTo>
                <a:cubicBezTo>
                  <a:pt x="4322554" y="658890"/>
                  <a:pt x="4150478" y="606444"/>
                  <a:pt x="3954807" y="646331"/>
                </a:cubicBezTo>
                <a:cubicBezTo>
                  <a:pt x="3759136" y="686218"/>
                  <a:pt x="3673569" y="624759"/>
                  <a:pt x="3477986" y="646331"/>
                </a:cubicBezTo>
                <a:cubicBezTo>
                  <a:pt x="3282403" y="667903"/>
                  <a:pt x="3068724" y="617845"/>
                  <a:pt x="2832876" y="646331"/>
                </a:cubicBezTo>
                <a:cubicBezTo>
                  <a:pt x="2597028" y="674817"/>
                  <a:pt x="2544670" y="625109"/>
                  <a:pt x="2271910" y="646331"/>
                </a:cubicBezTo>
                <a:cubicBezTo>
                  <a:pt x="1999150" y="667553"/>
                  <a:pt x="2082433" y="631838"/>
                  <a:pt x="1963379" y="646331"/>
                </a:cubicBezTo>
                <a:cubicBezTo>
                  <a:pt x="1844325" y="660824"/>
                  <a:pt x="1627940" y="637946"/>
                  <a:pt x="1486559" y="646331"/>
                </a:cubicBezTo>
                <a:cubicBezTo>
                  <a:pt x="1345178" y="654716"/>
                  <a:pt x="1136292" y="631996"/>
                  <a:pt x="841448" y="646331"/>
                </a:cubicBezTo>
                <a:cubicBezTo>
                  <a:pt x="546604" y="660666"/>
                  <a:pt x="325559" y="590776"/>
                  <a:pt x="0" y="646331"/>
                </a:cubicBezTo>
                <a:cubicBezTo>
                  <a:pt x="-13279" y="520397"/>
                  <a:pt x="21177" y="385849"/>
                  <a:pt x="0" y="310239"/>
                </a:cubicBezTo>
                <a:cubicBezTo>
                  <a:pt x="-21177" y="234629"/>
                  <a:pt x="6284" y="153887"/>
                  <a:pt x="0" y="0"/>
                </a:cubicBezTo>
                <a:close/>
              </a:path>
              <a:path w="8414483" h="646331" stroke="0" extrusionOk="0">
                <a:moveTo>
                  <a:pt x="0" y="0"/>
                </a:moveTo>
                <a:cubicBezTo>
                  <a:pt x="185459" y="-681"/>
                  <a:pt x="290318" y="32727"/>
                  <a:pt x="476821" y="0"/>
                </a:cubicBezTo>
                <a:cubicBezTo>
                  <a:pt x="663324" y="-32727"/>
                  <a:pt x="666895" y="36242"/>
                  <a:pt x="785352" y="0"/>
                </a:cubicBezTo>
                <a:cubicBezTo>
                  <a:pt x="903809" y="-36242"/>
                  <a:pt x="1297990" y="74205"/>
                  <a:pt x="1514607" y="0"/>
                </a:cubicBezTo>
                <a:cubicBezTo>
                  <a:pt x="1731225" y="-74205"/>
                  <a:pt x="1813316" y="47168"/>
                  <a:pt x="1991428" y="0"/>
                </a:cubicBezTo>
                <a:cubicBezTo>
                  <a:pt x="2169540" y="-47168"/>
                  <a:pt x="2251778" y="32360"/>
                  <a:pt x="2468248" y="0"/>
                </a:cubicBezTo>
                <a:cubicBezTo>
                  <a:pt x="2684718" y="-32360"/>
                  <a:pt x="2908517" y="59075"/>
                  <a:pt x="3197504" y="0"/>
                </a:cubicBezTo>
                <a:cubicBezTo>
                  <a:pt x="3486491" y="-59075"/>
                  <a:pt x="3466988" y="303"/>
                  <a:pt x="3590179" y="0"/>
                </a:cubicBezTo>
                <a:cubicBezTo>
                  <a:pt x="3713371" y="-303"/>
                  <a:pt x="4063977" y="86175"/>
                  <a:pt x="4319435" y="0"/>
                </a:cubicBezTo>
                <a:cubicBezTo>
                  <a:pt x="4574893" y="-86175"/>
                  <a:pt x="4720500" y="18488"/>
                  <a:pt x="5048690" y="0"/>
                </a:cubicBezTo>
                <a:cubicBezTo>
                  <a:pt x="5376880" y="-18488"/>
                  <a:pt x="5478766" y="494"/>
                  <a:pt x="5609655" y="0"/>
                </a:cubicBezTo>
                <a:cubicBezTo>
                  <a:pt x="5740545" y="-494"/>
                  <a:pt x="6109492" y="82735"/>
                  <a:pt x="6338911" y="0"/>
                </a:cubicBezTo>
                <a:cubicBezTo>
                  <a:pt x="6568330" y="-82735"/>
                  <a:pt x="6719246" y="22496"/>
                  <a:pt x="6815731" y="0"/>
                </a:cubicBezTo>
                <a:cubicBezTo>
                  <a:pt x="6912216" y="-22496"/>
                  <a:pt x="7068790" y="22284"/>
                  <a:pt x="7292552" y="0"/>
                </a:cubicBezTo>
                <a:cubicBezTo>
                  <a:pt x="7516314" y="-22284"/>
                  <a:pt x="7617920" y="63795"/>
                  <a:pt x="7937662" y="0"/>
                </a:cubicBezTo>
                <a:cubicBezTo>
                  <a:pt x="8257404" y="-63795"/>
                  <a:pt x="8250620" y="53305"/>
                  <a:pt x="8414483" y="0"/>
                </a:cubicBezTo>
                <a:cubicBezTo>
                  <a:pt x="8431458" y="160578"/>
                  <a:pt x="8404882" y="206218"/>
                  <a:pt x="8414483" y="336092"/>
                </a:cubicBezTo>
                <a:cubicBezTo>
                  <a:pt x="8424084" y="465966"/>
                  <a:pt x="8408087" y="546592"/>
                  <a:pt x="8414483" y="646331"/>
                </a:cubicBezTo>
                <a:cubicBezTo>
                  <a:pt x="8231639" y="647296"/>
                  <a:pt x="7963164" y="611707"/>
                  <a:pt x="7769373" y="646331"/>
                </a:cubicBezTo>
                <a:cubicBezTo>
                  <a:pt x="7575582" y="680955"/>
                  <a:pt x="7575036" y="622660"/>
                  <a:pt x="7460842" y="646331"/>
                </a:cubicBezTo>
                <a:cubicBezTo>
                  <a:pt x="7346648" y="670002"/>
                  <a:pt x="7191523" y="612787"/>
                  <a:pt x="7068166" y="646331"/>
                </a:cubicBezTo>
                <a:cubicBezTo>
                  <a:pt x="6944809" y="679875"/>
                  <a:pt x="6652365" y="581365"/>
                  <a:pt x="6338911" y="646331"/>
                </a:cubicBezTo>
                <a:cubicBezTo>
                  <a:pt x="6025457" y="711297"/>
                  <a:pt x="5918385" y="599499"/>
                  <a:pt x="5777945" y="646331"/>
                </a:cubicBezTo>
                <a:cubicBezTo>
                  <a:pt x="5637505" y="693163"/>
                  <a:pt x="5504406" y="618950"/>
                  <a:pt x="5385269" y="646331"/>
                </a:cubicBezTo>
                <a:cubicBezTo>
                  <a:pt x="5266132" y="673712"/>
                  <a:pt x="5024147" y="634457"/>
                  <a:pt x="4824304" y="646331"/>
                </a:cubicBezTo>
                <a:cubicBezTo>
                  <a:pt x="4624462" y="658205"/>
                  <a:pt x="4658880" y="611448"/>
                  <a:pt x="4515773" y="646331"/>
                </a:cubicBezTo>
                <a:cubicBezTo>
                  <a:pt x="4372666" y="681214"/>
                  <a:pt x="4333481" y="623585"/>
                  <a:pt x="4207242" y="646331"/>
                </a:cubicBezTo>
                <a:cubicBezTo>
                  <a:pt x="4081003" y="669077"/>
                  <a:pt x="3907265" y="641386"/>
                  <a:pt x="3646276" y="646331"/>
                </a:cubicBezTo>
                <a:cubicBezTo>
                  <a:pt x="3385287" y="651276"/>
                  <a:pt x="3375754" y="640754"/>
                  <a:pt x="3253600" y="646331"/>
                </a:cubicBezTo>
                <a:cubicBezTo>
                  <a:pt x="3131446" y="651908"/>
                  <a:pt x="2844057" y="604748"/>
                  <a:pt x="2608490" y="646331"/>
                </a:cubicBezTo>
                <a:cubicBezTo>
                  <a:pt x="2372923" y="687914"/>
                  <a:pt x="2366629" y="609479"/>
                  <a:pt x="2215814" y="646331"/>
                </a:cubicBezTo>
                <a:cubicBezTo>
                  <a:pt x="2064999" y="683183"/>
                  <a:pt x="1868943" y="606344"/>
                  <a:pt x="1570703" y="646331"/>
                </a:cubicBezTo>
                <a:cubicBezTo>
                  <a:pt x="1272463" y="686318"/>
                  <a:pt x="1408993" y="634330"/>
                  <a:pt x="1262172" y="646331"/>
                </a:cubicBezTo>
                <a:cubicBezTo>
                  <a:pt x="1115351" y="658332"/>
                  <a:pt x="858355" y="606581"/>
                  <a:pt x="617062" y="646331"/>
                </a:cubicBezTo>
                <a:cubicBezTo>
                  <a:pt x="375769" y="686081"/>
                  <a:pt x="306615" y="576146"/>
                  <a:pt x="0" y="646331"/>
                </a:cubicBezTo>
                <a:cubicBezTo>
                  <a:pt x="-24618" y="582230"/>
                  <a:pt x="36117" y="487198"/>
                  <a:pt x="0" y="342555"/>
                </a:cubicBezTo>
                <a:cubicBezTo>
                  <a:pt x="-36117" y="197912"/>
                  <a:pt x="37931" y="129936"/>
                  <a:pt x="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FF0000"/>
                </a:solidFill>
                <a:latin typeface="Segoe Print" panose="02000800000000000000" pitchFamily="2" charset="0"/>
              </a:rPr>
              <a:t>Guest Lecture in Japan 344 Today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465718-1756-AE48-BDD0-6F5A3ED4A1BE}"/>
              </a:ext>
            </a:extLst>
          </p:cNvPr>
          <p:cNvSpPr txBox="1"/>
          <p:nvPr/>
        </p:nvSpPr>
        <p:spPr>
          <a:xfrm>
            <a:off x="6435524" y="4417999"/>
            <a:ext cx="55905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https://washington.zoom.us/my/aohta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B16595-CDB4-489D-CE46-614104690CC4}"/>
              </a:ext>
            </a:extLst>
          </p:cNvPr>
          <p:cNvSpPr txBox="1"/>
          <p:nvPr/>
        </p:nvSpPr>
        <p:spPr>
          <a:xfrm>
            <a:off x="509286" y="7396223"/>
            <a:ext cx="3829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https://washington.zoom.us/my/aohta</a:t>
            </a:r>
          </a:p>
        </p:txBody>
      </p:sp>
    </p:spTree>
    <p:extLst>
      <p:ext uri="{BB962C8B-B14F-4D97-AF65-F5344CB8AC3E}">
        <p14:creationId xmlns:p14="http://schemas.microsoft.com/office/powerpoint/2010/main" val="829262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0D5F7E-6443-4C40-94EB-290A57D11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13834" y="1520985"/>
            <a:ext cx="4036334" cy="2387600"/>
          </a:xfrm>
        </p:spPr>
        <p:txBody>
          <a:bodyPr anchor="t">
            <a:normAutofit/>
          </a:bodyPr>
          <a:lstStyle/>
          <a:p>
            <a:pPr algn="l"/>
            <a:r>
              <a:rPr lang="en-US" sz="5400"/>
              <a:t>卒業写真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D4BC43-50C4-F149-8D6D-6E5081653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5813" y="2235347"/>
            <a:ext cx="4036333" cy="323948"/>
          </a:xfrm>
        </p:spPr>
        <p:txBody>
          <a:bodyPr anchor="b">
            <a:normAutofit fontScale="92500" lnSpcReduction="20000"/>
          </a:bodyPr>
          <a:lstStyle/>
          <a:p>
            <a:pPr algn="l"/>
            <a:r>
              <a:rPr lang="en-US" sz="2000"/>
              <a:t>そつぎょう</a:t>
            </a:r>
            <a:r>
              <a:rPr lang="ja-JP" altLang="en-US" sz="2000"/>
              <a:t>　</a:t>
            </a:r>
            <a:r>
              <a:rPr lang="en-US" sz="2000"/>
              <a:t>しゃしん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506CE2A-E6EE-49B9-5E88-5BCBC96852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2"/>
          <a:stretch/>
        </p:blipFill>
        <p:spPr>
          <a:xfrm>
            <a:off x="733507" y="666728"/>
            <a:ext cx="5536001" cy="5465791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DA8CE22A-F927-2F4A-3FA6-6C15629DBB69}"/>
              </a:ext>
            </a:extLst>
          </p:cNvPr>
          <p:cNvSpPr txBox="1">
            <a:spLocks/>
          </p:cNvSpPr>
          <p:nvPr/>
        </p:nvSpPr>
        <p:spPr>
          <a:xfrm>
            <a:off x="7113834" y="4633754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/>
              <a:t>荒井由美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421D00EE-7871-8BE0-43EF-EC5128AAF16B}"/>
              </a:ext>
            </a:extLst>
          </p:cNvPr>
          <p:cNvSpPr txBox="1">
            <a:spLocks/>
          </p:cNvSpPr>
          <p:nvPr/>
        </p:nvSpPr>
        <p:spPr>
          <a:xfrm>
            <a:off x="7185813" y="5348116"/>
            <a:ext cx="4036333" cy="3239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/>
              <a:t>あら</a:t>
            </a:r>
            <a:r>
              <a:rPr lang="ja-JP" altLang="en-US" sz="2000"/>
              <a:t>　</a:t>
            </a:r>
            <a:r>
              <a:rPr lang="en-US" sz="2000"/>
              <a:t>い</a:t>
            </a:r>
            <a:r>
              <a:rPr lang="ja-JP" altLang="en-US" sz="2000"/>
              <a:t>　　</a:t>
            </a:r>
            <a:r>
              <a:rPr lang="en-US" sz="2000"/>
              <a:t>ゆ</a:t>
            </a:r>
            <a:r>
              <a:rPr lang="ja-JP" altLang="en-US" sz="2000"/>
              <a:t>　　</a:t>
            </a:r>
            <a:r>
              <a:rPr lang="en-US" sz="2000"/>
              <a:t>み</a:t>
            </a:r>
          </a:p>
        </p:txBody>
      </p:sp>
    </p:spTree>
    <p:extLst>
      <p:ext uri="{BB962C8B-B14F-4D97-AF65-F5344CB8AC3E}">
        <p14:creationId xmlns:p14="http://schemas.microsoft.com/office/powerpoint/2010/main" val="3116369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13" grpId="0"/>
      <p:bldP spid="1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8D850DF3-766C-C6FE-A800-A4232FBEE4C6}"/>
              </a:ext>
            </a:extLst>
          </p:cNvPr>
          <p:cNvSpPr txBox="1">
            <a:spLocks/>
          </p:cNvSpPr>
          <p:nvPr/>
        </p:nvSpPr>
        <p:spPr>
          <a:xfrm>
            <a:off x="838200" y="1329266"/>
            <a:ext cx="5257800" cy="5205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分かることば</a:t>
            </a:r>
          </a:p>
        </p:txBody>
      </p:sp>
      <p:sp>
        <p:nvSpPr>
          <p:cNvPr id="21" name="Content Placeholder 7">
            <a:extLst>
              <a:ext uri="{FF2B5EF4-FFF2-40B4-BE49-F238E27FC236}">
                <a16:creationId xmlns:a16="http://schemas.microsoft.com/office/drawing/2014/main" id="{0D131062-AF4C-9B9D-6CE6-A431E241F0ED}"/>
              </a:ext>
            </a:extLst>
          </p:cNvPr>
          <p:cNvSpPr txBox="1">
            <a:spLocks/>
          </p:cNvSpPr>
          <p:nvPr/>
        </p:nvSpPr>
        <p:spPr>
          <a:xfrm>
            <a:off x="6602186" y="1329266"/>
            <a:ext cx="5257800" cy="5205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分からないことば</a:t>
            </a:r>
          </a:p>
        </p:txBody>
      </p:sp>
      <p:sp>
        <p:nvSpPr>
          <p:cNvPr id="26" name="Title 6">
            <a:extLst>
              <a:ext uri="{FF2B5EF4-FFF2-40B4-BE49-F238E27FC236}">
                <a16:creationId xmlns:a16="http://schemas.microsoft.com/office/drawing/2014/main" id="{38E4BD82-9931-CD24-E947-9F89794A9D91}"/>
              </a:ext>
            </a:extLst>
          </p:cNvPr>
          <p:cNvSpPr txBox="1">
            <a:spLocks/>
          </p:cNvSpPr>
          <p:nvPr/>
        </p:nvSpPr>
        <p:spPr>
          <a:xfrm>
            <a:off x="0" y="203200"/>
            <a:ext cx="12192000" cy="80327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卒業写真 </a:t>
            </a:r>
            <a:r>
              <a:rPr lang="ja-JP" altLang="en-US"/>
              <a:t>　・　</a:t>
            </a:r>
            <a:r>
              <a:rPr lang="en-US"/>
              <a:t>荒井由美 </a:t>
            </a:r>
            <a:r>
              <a:rPr lang="ja-JP" altLang="en-US"/>
              <a:t>　</a:t>
            </a:r>
            <a:endParaRPr lang="en-US"/>
          </a:p>
        </p:txBody>
      </p:sp>
      <p:pic>
        <p:nvPicPr>
          <p:cNvPr id="28" name="Picture 27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2DABA3CF-D739-B356-5A64-1F1FAB7F65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2"/>
          <a:stretch/>
        </p:blipFill>
        <p:spPr>
          <a:xfrm>
            <a:off x="-1" y="5482686"/>
            <a:ext cx="1494330" cy="147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673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9BF58B01-D7A4-3F02-D589-0E35A6F5F6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88" t="13156" r="15680" b="78078"/>
          <a:stretch/>
        </p:blipFill>
        <p:spPr>
          <a:xfrm>
            <a:off x="2054792" y="2349010"/>
            <a:ext cx="3072234" cy="805135"/>
          </a:xfrm>
          <a:prstGeom prst="rect">
            <a:avLst/>
          </a:prstGeom>
        </p:spPr>
      </p:pic>
      <p:pic>
        <p:nvPicPr>
          <p:cNvPr id="13" name="Picture 12" descr="A person with the eyes closed&#10;&#10;Description automatically generated with medium confidence">
            <a:extLst>
              <a:ext uri="{FF2B5EF4-FFF2-40B4-BE49-F238E27FC236}">
                <a16:creationId xmlns:a16="http://schemas.microsoft.com/office/drawing/2014/main" id="{CF3CA273-C690-0A84-5830-39C61EC600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415" r="25672" b="51182"/>
          <a:stretch/>
        </p:blipFill>
        <p:spPr>
          <a:xfrm>
            <a:off x="1948515" y="3604714"/>
            <a:ext cx="3178511" cy="821802"/>
          </a:xfrm>
          <a:prstGeom prst="rect">
            <a:avLst/>
          </a:prstGeom>
        </p:spPr>
      </p:pic>
      <p:pic>
        <p:nvPicPr>
          <p:cNvPr id="14" name="Picture 13" descr="A close up of a person's eyes&#10;&#10;Description automatically generated with medium confidence">
            <a:extLst>
              <a:ext uri="{FF2B5EF4-FFF2-40B4-BE49-F238E27FC236}">
                <a16:creationId xmlns:a16="http://schemas.microsoft.com/office/drawing/2014/main" id="{20B73398-8D47-1B6C-DBDD-830C0F0FEA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697"/>
          <a:stretch/>
        </p:blipFill>
        <p:spPr>
          <a:xfrm>
            <a:off x="8242305" y="2395908"/>
            <a:ext cx="2086980" cy="921673"/>
          </a:xfrm>
          <a:prstGeom prst="rect">
            <a:avLst/>
          </a:prstGeom>
        </p:spPr>
      </p:pic>
      <p:sp>
        <p:nvSpPr>
          <p:cNvPr id="15" name="Title 10">
            <a:extLst>
              <a:ext uri="{FF2B5EF4-FFF2-40B4-BE49-F238E27FC236}">
                <a16:creationId xmlns:a16="http://schemas.microsoft.com/office/drawing/2014/main" id="{A80D7576-5EE9-D6BF-7D4E-1C60982155F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どんな目をしている？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6950573-067F-08E8-48E5-44EDDA35D6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66" t="70417" r="21776" b="23541"/>
          <a:stretch/>
        </p:blipFill>
        <p:spPr>
          <a:xfrm>
            <a:off x="8242305" y="3795028"/>
            <a:ext cx="2671090" cy="50928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76AB389-CDDE-F85D-37A2-24D558E30C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23" t="31445" b="37730"/>
          <a:stretch/>
        </p:blipFill>
        <p:spPr>
          <a:xfrm>
            <a:off x="1948515" y="4877086"/>
            <a:ext cx="2001182" cy="726478"/>
          </a:xfrm>
          <a:prstGeom prst="rect">
            <a:avLst/>
          </a:prstGeom>
        </p:spPr>
      </p:pic>
      <p:pic>
        <p:nvPicPr>
          <p:cNvPr id="28" name="Picture 27" descr="A picture containing clothing, hairpiece, hair, posing&#10;&#10;Description automatically generated">
            <a:extLst>
              <a:ext uri="{FF2B5EF4-FFF2-40B4-BE49-F238E27FC236}">
                <a16:creationId xmlns:a16="http://schemas.microsoft.com/office/drawing/2014/main" id="{F3F0AF5D-D4D5-7DC6-28E8-563F2A78C3E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856" b="46925"/>
          <a:stretch/>
        </p:blipFill>
        <p:spPr>
          <a:xfrm>
            <a:off x="8242305" y="4781762"/>
            <a:ext cx="2851591" cy="82180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9A9C3FE-2457-151B-CC76-4A5886DC18F1}"/>
              </a:ext>
            </a:extLst>
          </p:cNvPr>
          <p:cNvSpPr txBox="1"/>
          <p:nvPr/>
        </p:nvSpPr>
        <p:spPr>
          <a:xfrm>
            <a:off x="1261641" y="2407534"/>
            <a:ext cx="64633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あ、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い、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う、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3B4ACC1-0407-7715-4D9A-88FCFC767E86}"/>
              </a:ext>
            </a:extLst>
          </p:cNvPr>
          <p:cNvSpPr txBox="1"/>
          <p:nvPr/>
        </p:nvSpPr>
        <p:spPr>
          <a:xfrm>
            <a:off x="7581418" y="2500132"/>
            <a:ext cx="64633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え、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お、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か、</a:t>
            </a:r>
          </a:p>
        </p:txBody>
      </p:sp>
      <p:pic>
        <p:nvPicPr>
          <p:cNvPr id="32" name="Picture 31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14CFE254-322A-F847-D6EA-8CD0E173AFD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522"/>
          <a:stretch/>
        </p:blipFill>
        <p:spPr>
          <a:xfrm>
            <a:off x="-1" y="5482686"/>
            <a:ext cx="1494330" cy="147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708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18" descr="A hand holding a card&#10;&#10;Description automatically generated with low confidence">
            <a:extLst>
              <a:ext uri="{FF2B5EF4-FFF2-40B4-BE49-F238E27FC236}">
                <a16:creationId xmlns:a16="http://schemas.microsoft.com/office/drawing/2014/main" id="{8AF274B5-0A51-0E46-4458-A45C91BCB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109" y="0"/>
            <a:ext cx="9294891" cy="6870137"/>
          </a:xfrm>
          <a:prstGeom prst="rect">
            <a:avLst/>
          </a:prstGeom>
        </p:spPr>
      </p:pic>
      <p:pic>
        <p:nvPicPr>
          <p:cNvPr id="21" name="Picture 20" descr="A picture containing text, businesscard, picture frame&#10;&#10;Description automatically generated">
            <a:extLst>
              <a:ext uri="{FF2B5EF4-FFF2-40B4-BE49-F238E27FC236}">
                <a16:creationId xmlns:a16="http://schemas.microsoft.com/office/drawing/2014/main" id="{51022112-D071-A012-441E-B935D7D53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697" y="564596"/>
            <a:ext cx="3550534" cy="24477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6" name="Picture 25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E1150D2C-C5A1-2198-7595-1A61C0DD3C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22"/>
          <a:stretch/>
        </p:blipFill>
        <p:spPr>
          <a:xfrm>
            <a:off x="-1" y="5482686"/>
            <a:ext cx="1494330" cy="147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302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D2F67609-CC72-6CEC-E634-C01E058E5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824" y="380512"/>
            <a:ext cx="9456026" cy="6221070"/>
          </a:xfrm>
          <a:prstGeom prst="rect">
            <a:avLst/>
          </a:prstGeom>
        </p:spPr>
      </p:pic>
      <p:pic>
        <p:nvPicPr>
          <p:cNvPr id="10" name="Picture 9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58B7710C-9ACC-74B2-77AE-15731F590A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2"/>
          <a:stretch/>
        </p:blipFill>
        <p:spPr>
          <a:xfrm>
            <a:off x="-1" y="5482686"/>
            <a:ext cx="1494330" cy="147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920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 descr="A picture containing person, outdoor, people, crowd&#10;&#10;Description automatically generated">
            <a:extLst>
              <a:ext uri="{FF2B5EF4-FFF2-40B4-BE49-F238E27FC236}">
                <a16:creationId xmlns:a16="http://schemas.microsoft.com/office/drawing/2014/main" id="{CBE632BD-B286-FF55-2BD1-9F86C53F5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65" y="699504"/>
            <a:ext cx="9659224" cy="5401841"/>
          </a:xfrm>
          <a:prstGeom prst="rect">
            <a:avLst/>
          </a:prstGeom>
        </p:spPr>
      </p:pic>
      <p:pic>
        <p:nvPicPr>
          <p:cNvPr id="11" name="Picture 10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6976730D-ED8E-02BD-CE1B-F96D5619CD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2"/>
          <a:stretch/>
        </p:blipFill>
        <p:spPr>
          <a:xfrm>
            <a:off x="-1" y="5482686"/>
            <a:ext cx="1494330" cy="147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65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C45FE7B3-D6BC-175D-0596-5B35F238F957}"/>
              </a:ext>
            </a:extLst>
          </p:cNvPr>
          <p:cNvSpPr txBox="1">
            <a:spLocks/>
          </p:cNvSpPr>
          <p:nvPr/>
        </p:nvSpPr>
        <p:spPr>
          <a:xfrm>
            <a:off x="838199" y="1329266"/>
            <a:ext cx="10608733" cy="5205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/>
              <a:t>クラスメートに聞く質問：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/>
              <a:t>悲しいことがあると、、、どうする？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/>
              <a:t>高校時代の友達を町でみかけたら、どうする？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/>
              <a:t>高校の時から変わってきたのか、そのままなのか？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/>
              <a:t>柳の木は話しかけるようにゆれると思う？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/>
              <a:t>この歌に好きな言葉があれば、話してくれる？</a:t>
            </a:r>
          </a:p>
          <a:p>
            <a:pPr algn="l"/>
            <a:endParaRPr lang="en-US"/>
          </a:p>
          <a:p>
            <a:pPr algn="l"/>
            <a:r>
              <a:rPr lang="en-US"/>
              <a:t>会話のトピック：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/>
              <a:t>卒業写真の経験をはなしてください。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/>
              <a:t>この歌で描写（びょうしゃ）されているような経験（けいけん）があるでしょうか。あれば、はなしてみてください。</a:t>
            </a:r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FC3AA84F-F769-6F5F-BB23-EAFE343C447F}"/>
              </a:ext>
            </a:extLst>
          </p:cNvPr>
          <p:cNvSpPr txBox="1">
            <a:spLocks/>
          </p:cNvSpPr>
          <p:nvPr/>
        </p:nvSpPr>
        <p:spPr>
          <a:xfrm>
            <a:off x="0" y="203200"/>
            <a:ext cx="12192000" cy="80327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卒業写真 </a:t>
            </a:r>
            <a:r>
              <a:rPr lang="ja-JP" altLang="en-US"/>
              <a:t>　・　</a:t>
            </a:r>
            <a:r>
              <a:rPr lang="en-US"/>
              <a:t>荒井由美 </a:t>
            </a:r>
            <a:r>
              <a:rPr lang="ja-JP" altLang="en-US"/>
              <a:t>　</a:t>
            </a:r>
            <a:endParaRPr lang="en-US"/>
          </a:p>
        </p:txBody>
      </p:sp>
      <p:pic>
        <p:nvPicPr>
          <p:cNvPr id="13" name="Picture 1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34CBB2ED-8BBF-49AA-B701-BDBF9F26FD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2"/>
          <a:stretch/>
        </p:blipFill>
        <p:spPr>
          <a:xfrm>
            <a:off x="10697671" y="-636"/>
            <a:ext cx="1494330" cy="147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762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11644</TotalTime>
  <Words>1155</Words>
  <Application>Microsoft Macintosh PowerPoint</Application>
  <PresentationFormat>Widescreen</PresentationFormat>
  <Paragraphs>289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Century Gothic</vt:lpstr>
      <vt:lpstr>Segoe Print</vt:lpstr>
      <vt:lpstr>Office Theme</vt:lpstr>
      <vt:lpstr>2_Office Theme</vt:lpstr>
      <vt:lpstr>歌で学ぶ 日本語</vt:lpstr>
      <vt:lpstr>PowerPoint Presentation</vt:lpstr>
      <vt:lpstr>卒業写真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今日の授業のスケジュール</vt:lpstr>
      <vt:lpstr>あいづちの打ち方（うちかた）</vt:lpstr>
      <vt:lpstr>あいづちの打ち方（うちかた）</vt:lpstr>
      <vt:lpstr>あいづちの打ち方（うちかた）</vt:lpstr>
      <vt:lpstr>あいづちの打ち方（うちかた）</vt:lpstr>
      <vt:lpstr>あいづちの打ち方（うちかた）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歌で学ぶ日本語</dc:title>
  <dc:creator>Amy Snyder Ohta</dc:creator>
  <cp:lastModifiedBy>Amy Snyder Ohta</cp:lastModifiedBy>
  <cp:revision>49</cp:revision>
  <cp:lastPrinted>2022-04-18T17:35:11Z</cp:lastPrinted>
  <dcterms:created xsi:type="dcterms:W3CDTF">2022-03-28T02:38:47Z</dcterms:created>
  <dcterms:modified xsi:type="dcterms:W3CDTF">2022-04-25T20:52:10Z</dcterms:modified>
</cp:coreProperties>
</file>

<file path=docProps/thumbnail.jpeg>
</file>